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20"/>
  </p:notesMasterIdLst>
  <p:handoutMasterIdLst>
    <p:handoutMasterId r:id="rId121"/>
  </p:handoutMasterIdLst>
  <p:sldIdLst>
    <p:sldId id="256" r:id="rId2"/>
    <p:sldId id="257" r:id="rId3"/>
    <p:sldId id="263" r:id="rId4"/>
    <p:sldId id="258" r:id="rId5"/>
    <p:sldId id="259" r:id="rId6"/>
    <p:sldId id="261" r:id="rId7"/>
    <p:sldId id="268" r:id="rId8"/>
    <p:sldId id="269" r:id="rId9"/>
    <p:sldId id="270" r:id="rId10"/>
    <p:sldId id="271" r:id="rId11"/>
    <p:sldId id="272" r:id="rId12"/>
    <p:sldId id="283" r:id="rId13"/>
    <p:sldId id="284" r:id="rId14"/>
    <p:sldId id="264" r:id="rId15"/>
    <p:sldId id="260" r:id="rId16"/>
    <p:sldId id="262" r:id="rId17"/>
    <p:sldId id="273" r:id="rId18"/>
    <p:sldId id="265" r:id="rId19"/>
    <p:sldId id="266" r:id="rId20"/>
    <p:sldId id="267" r:id="rId21"/>
    <p:sldId id="275" r:id="rId22"/>
    <p:sldId id="276" r:id="rId23"/>
    <p:sldId id="274" r:id="rId24"/>
    <p:sldId id="277" r:id="rId25"/>
    <p:sldId id="278" r:id="rId26"/>
    <p:sldId id="279" r:id="rId27"/>
    <p:sldId id="280" r:id="rId28"/>
    <p:sldId id="281" r:id="rId29"/>
    <p:sldId id="282" r:id="rId30"/>
    <p:sldId id="285" r:id="rId31"/>
    <p:sldId id="286" r:id="rId32"/>
    <p:sldId id="287" r:id="rId33"/>
    <p:sldId id="288" r:id="rId34"/>
    <p:sldId id="291" r:id="rId35"/>
    <p:sldId id="289" r:id="rId36"/>
    <p:sldId id="290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20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9" r:id="rId84"/>
    <p:sldId id="338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notesMaster" Target="notesMasters/notesMaster1.xml"/><Relationship Id="rId125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6D33EE-596A-403C-AB36-E780036790F6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00C63F-5C36-4365-8121-34F9A4E3E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356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E29DDE-FF17-414F-846B-A4FB30999154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0FDFFF-AC6E-4D82-9249-CEB2A8AF6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96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9656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4267199"/>
            <a:ext cx="6858000" cy="1540933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smtClean="0"/>
              <a:t>4/12/2012</a:t>
            </a: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E940A33-8893-432C-8DF5-8668727E3DA8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5844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4191000"/>
            <a:ext cx="7315200" cy="19812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5844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4191000"/>
            <a:ext cx="228600" cy="19812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2286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vi-VN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ơ</a:t>
            </a:r>
            <a:r>
              <a:rPr 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sở</a:t>
            </a:r>
            <a:r>
              <a:rPr 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dữ</a:t>
            </a:r>
            <a:r>
              <a:rPr 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liệu</a:t>
            </a:r>
            <a:endParaRPr lang="en-US" sz="3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anchor="t" anchorCtr="0"/>
          <a:lstStyle/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>
            <a:normAutofit/>
          </a:bodyPr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r>
              <a:rPr lang="en-US" smtClean="0"/>
              <a:t>4/12/2012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3E940A33-8893-432C-8DF5-8668727E3DA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4/12/2012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4/12/2012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4/12/2012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4/12/2012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4/12/2012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4/12/2012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4/12/2012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E940A33-8893-432C-8DF5-8668727E3DA8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site/hoangha84" TargetMode="External"/><Relationship Id="rId2" Type="http://schemas.openxmlformats.org/officeDocument/2006/relationships/hyperlink" Target="mailto:hoangha84@gmail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Ngôn</a:t>
            </a:r>
            <a:r>
              <a:rPr lang="en-US" dirty="0" smtClean="0"/>
              <a:t> </a:t>
            </a:r>
            <a:r>
              <a:rPr lang="en-US" dirty="0" err="1" smtClean="0"/>
              <a:t>ngữ</a:t>
            </a:r>
            <a:r>
              <a:rPr lang="en-US" dirty="0" smtClean="0"/>
              <a:t> SQL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Ths</a:t>
            </a:r>
            <a:r>
              <a:rPr lang="en-US" dirty="0"/>
              <a:t>. </a:t>
            </a:r>
            <a:r>
              <a:rPr lang="en-US" dirty="0" err="1"/>
              <a:t>Hoàng</a:t>
            </a:r>
            <a:r>
              <a:rPr lang="en-US" dirty="0"/>
              <a:t> </a:t>
            </a:r>
            <a:r>
              <a:rPr lang="en-US" dirty="0" err="1"/>
              <a:t>Mạnh</a:t>
            </a:r>
            <a:r>
              <a:rPr lang="en-US" dirty="0"/>
              <a:t> </a:t>
            </a:r>
            <a:r>
              <a:rPr lang="en-US" dirty="0" err="1"/>
              <a:t>Hà</a:t>
            </a:r>
            <a:endParaRPr lang="en-US" dirty="0"/>
          </a:p>
          <a:p>
            <a:r>
              <a:rPr lang="en-US" dirty="0">
                <a:hlinkClick r:id="rId2"/>
              </a:rPr>
              <a:t>hoangha84@gmail.com</a:t>
            </a:r>
            <a:endParaRPr lang="en-US" dirty="0"/>
          </a:p>
          <a:p>
            <a:r>
              <a:rPr lang="en-US" dirty="0">
                <a:hlinkClick r:id="rId3"/>
              </a:rPr>
              <a:t>https://sites.google.com/site/hoangha84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0174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Giao</a:t>
            </a:r>
            <a:r>
              <a:rPr lang="en-US" dirty="0" smtClean="0"/>
              <a:t> </a:t>
            </a:r>
            <a:r>
              <a:rPr lang="en-US" dirty="0" err="1" smtClean="0"/>
              <a:t>diện</a:t>
            </a:r>
            <a:r>
              <a:rPr lang="en-US" dirty="0" smtClean="0"/>
              <a:t> </a:t>
            </a:r>
            <a:r>
              <a:rPr lang="en-US" dirty="0" err="1" smtClean="0"/>
              <a:t>truy</a:t>
            </a:r>
            <a:r>
              <a:rPr lang="en-US" dirty="0" smtClean="0"/>
              <a:t> </a:t>
            </a:r>
            <a:r>
              <a:rPr lang="en-US" dirty="0" err="1" smtClean="0"/>
              <a:t>vấn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10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819150"/>
            <a:ext cx="8142287" cy="550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91043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100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Cho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ban (TENPHG)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lương</a:t>
            </a:r>
            <a:r>
              <a:rPr lang="en-US" dirty="0"/>
              <a:t> </a:t>
            </a:r>
            <a:r>
              <a:rPr lang="en-US" dirty="0" err="1"/>
              <a:t>trung</a:t>
            </a:r>
            <a:r>
              <a:rPr lang="en-US" dirty="0"/>
              <a:t> </a:t>
            </a:r>
            <a:r>
              <a:rPr lang="en-US" dirty="0" err="1"/>
              <a:t>bình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/>
              <a:t>20000</a:t>
            </a:r>
          </a:p>
          <a:p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524000" y="2114173"/>
            <a:ext cx="4724400" cy="211852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SELECT</a:t>
            </a:r>
            <a:r>
              <a:rPr lang="en-US"/>
              <a:t> PHG, </a:t>
            </a:r>
            <a:r>
              <a:rPr lang="en-US">
                <a:solidFill>
                  <a:srgbClr val="FF3399"/>
                </a:solidFill>
              </a:rPr>
              <a:t>AVG</a:t>
            </a:r>
            <a:r>
              <a:rPr lang="en-US"/>
              <a:t>(LUONG) </a:t>
            </a:r>
            <a:r>
              <a:rPr lang="en-US">
                <a:solidFill>
                  <a:srgbClr val="0000CC"/>
                </a:solidFill>
              </a:rPr>
              <a:t>AS</a:t>
            </a:r>
            <a:r>
              <a:rPr lang="en-US"/>
              <a:t> LUONG_TB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FROM</a:t>
            </a:r>
            <a:r>
              <a:rPr lang="en-US"/>
              <a:t> NHANVIEN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GROUP BY</a:t>
            </a:r>
            <a:r>
              <a:rPr lang="en-US"/>
              <a:t> PHG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HAVING</a:t>
            </a:r>
            <a:r>
              <a:rPr lang="en-US"/>
              <a:t> </a:t>
            </a:r>
            <a:r>
              <a:rPr lang="en-US">
                <a:solidFill>
                  <a:srgbClr val="FF3399"/>
                </a:solidFill>
              </a:rPr>
              <a:t>AVG</a:t>
            </a:r>
            <a:r>
              <a:rPr lang="en-US"/>
              <a:t>(LUONG) &gt; 20000</a:t>
            </a:r>
            <a:endParaRPr lang="en-US">
              <a:solidFill>
                <a:srgbClr val="CC0000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524000" y="4095373"/>
            <a:ext cx="5791200" cy="253402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SELECT</a:t>
            </a:r>
            <a:r>
              <a:rPr lang="en-US"/>
              <a:t> PHG, TENPHG, </a:t>
            </a:r>
            <a:r>
              <a:rPr lang="en-US">
                <a:solidFill>
                  <a:srgbClr val="FF3399"/>
                </a:solidFill>
              </a:rPr>
              <a:t>AVG</a:t>
            </a:r>
            <a:r>
              <a:rPr lang="en-US"/>
              <a:t>(LUONG) </a:t>
            </a:r>
            <a:r>
              <a:rPr lang="en-US">
                <a:solidFill>
                  <a:srgbClr val="0000CC"/>
                </a:solidFill>
              </a:rPr>
              <a:t>AS</a:t>
            </a:r>
            <a:r>
              <a:rPr lang="en-US"/>
              <a:t> LUONG_TB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FROM</a:t>
            </a:r>
            <a:r>
              <a:rPr lang="en-US"/>
              <a:t> NHANVIEN, PHONGBAN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WHERE</a:t>
            </a:r>
            <a:r>
              <a:rPr lang="en-US"/>
              <a:t> PHG=MAPHG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GROUP BY</a:t>
            </a:r>
            <a:r>
              <a:rPr lang="en-US"/>
              <a:t> PHG, TENPHG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HAVING</a:t>
            </a:r>
            <a:r>
              <a:rPr lang="en-US"/>
              <a:t> </a:t>
            </a:r>
            <a:r>
              <a:rPr lang="en-US">
                <a:solidFill>
                  <a:srgbClr val="FF3399"/>
                </a:solidFill>
              </a:rPr>
              <a:t>AVG</a:t>
            </a:r>
            <a:r>
              <a:rPr lang="en-US"/>
              <a:t>(LUONG) &gt; 20000</a:t>
            </a:r>
            <a:endParaRPr lang="en-US">
              <a:solidFill>
                <a:srgbClr val="CC0000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524000" y="2495173"/>
            <a:ext cx="6705600" cy="294952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TENPHG, TEMP.LUONG_TB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PHONGBAN, (</a:t>
            </a: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PHG, </a:t>
            </a:r>
            <a:r>
              <a:rPr lang="en-US" dirty="0">
                <a:solidFill>
                  <a:srgbClr val="FF3399"/>
                </a:solidFill>
              </a:rPr>
              <a:t>AVG</a:t>
            </a:r>
            <a:r>
              <a:rPr lang="en-US" dirty="0"/>
              <a:t>(LUONG) </a:t>
            </a:r>
            <a:r>
              <a:rPr lang="en-US" dirty="0">
                <a:solidFill>
                  <a:srgbClr val="0000CC"/>
                </a:solidFill>
              </a:rPr>
              <a:t>AS</a:t>
            </a:r>
            <a:r>
              <a:rPr lang="en-US" dirty="0"/>
              <a:t> LUONG_TB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   </a:t>
            </a: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   </a:t>
            </a:r>
            <a:r>
              <a:rPr lang="en-US" dirty="0">
                <a:solidFill>
                  <a:srgbClr val="0000CC"/>
                </a:solidFill>
              </a:rPr>
              <a:t>GROUP BY</a:t>
            </a:r>
            <a:r>
              <a:rPr lang="en-US" dirty="0"/>
              <a:t> PHG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  </a:t>
            </a:r>
            <a:r>
              <a:rPr lang="en-US" dirty="0">
                <a:solidFill>
                  <a:srgbClr val="0000CC"/>
                </a:solidFill>
              </a:rPr>
              <a:t> HAVING</a:t>
            </a:r>
            <a:r>
              <a:rPr lang="en-US" dirty="0"/>
              <a:t> </a:t>
            </a:r>
            <a:r>
              <a:rPr lang="en-US" dirty="0">
                <a:solidFill>
                  <a:srgbClr val="FF3399"/>
                </a:solidFill>
              </a:rPr>
              <a:t>AVG</a:t>
            </a:r>
            <a:r>
              <a:rPr lang="en-US" dirty="0"/>
              <a:t>(LUONG)&gt; 20000 ) </a:t>
            </a:r>
            <a:r>
              <a:rPr lang="en-US" dirty="0">
                <a:solidFill>
                  <a:srgbClr val="0000CC"/>
                </a:solidFill>
              </a:rPr>
              <a:t>AS</a:t>
            </a:r>
            <a:r>
              <a:rPr lang="en-US" dirty="0"/>
              <a:t> TEMP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MAPHG=TEMP.PHG</a:t>
            </a:r>
          </a:p>
        </p:txBody>
      </p:sp>
    </p:spTree>
    <p:extLst>
      <p:ext uri="{BB962C8B-B14F-4D97-AF65-F5344CB8AC3E}">
        <p14:creationId xmlns:p14="http://schemas.microsoft.com/office/powerpoint/2010/main" val="39182499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ở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FROM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101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 smtClean="0"/>
              <a:t>nội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 smtClean="0"/>
              <a:t>ngoại</a:t>
            </a:r>
            <a:endParaRPr lang="en-US" dirty="0"/>
          </a:p>
          <a:p>
            <a:endParaRPr lang="en-US" dirty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295400" y="1836668"/>
            <a:ext cx="5105400" cy="1287532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SELECT</a:t>
            </a:r>
            <a:r>
              <a:rPr lang="en-US" dirty="0"/>
              <a:t> 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FROM</a:t>
            </a:r>
            <a:r>
              <a:rPr lang="en-US" dirty="0"/>
              <a:t> R1 </a:t>
            </a:r>
            <a:r>
              <a:rPr lang="en-US" dirty="0">
                <a:solidFill>
                  <a:srgbClr val="0070C0"/>
                </a:solidFill>
              </a:rPr>
              <a:t>[</a:t>
            </a:r>
            <a:r>
              <a:rPr lang="en-US" b="1" dirty="0">
                <a:solidFill>
                  <a:srgbClr val="0070C0"/>
                </a:solidFill>
              </a:rPr>
              <a:t>INNER</a:t>
            </a:r>
            <a:r>
              <a:rPr lang="en-US" dirty="0">
                <a:solidFill>
                  <a:srgbClr val="0070C0"/>
                </a:solidFill>
              </a:rPr>
              <a:t>]</a:t>
            </a:r>
            <a:r>
              <a:rPr lang="en-US" b="1" dirty="0">
                <a:solidFill>
                  <a:srgbClr val="0070C0"/>
                </a:solidFill>
              </a:rPr>
              <a:t> JOIN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R2 </a:t>
            </a:r>
            <a:r>
              <a:rPr lang="en-US" b="1" dirty="0">
                <a:solidFill>
                  <a:srgbClr val="0070C0"/>
                </a:solidFill>
              </a:rPr>
              <a:t>ON</a:t>
            </a:r>
            <a:r>
              <a:rPr lang="en-US" dirty="0"/>
              <a:t>  &lt;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WHERE</a:t>
            </a:r>
            <a:r>
              <a:rPr lang="en-US" dirty="0"/>
              <a:t> 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&gt;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295400" y="4122668"/>
            <a:ext cx="6705600" cy="1287532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SELECT</a:t>
            </a:r>
            <a:r>
              <a:rPr lang="en-US" dirty="0"/>
              <a:t> 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FROM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R1 </a:t>
            </a:r>
            <a:r>
              <a:rPr lang="en-US" b="1" dirty="0">
                <a:solidFill>
                  <a:srgbClr val="0070C0"/>
                </a:solidFill>
              </a:rPr>
              <a:t>LEFT|RIGHT</a:t>
            </a:r>
            <a:r>
              <a:rPr lang="en-US" dirty="0">
                <a:solidFill>
                  <a:srgbClr val="0070C0"/>
                </a:solidFill>
              </a:rPr>
              <a:t> [</a:t>
            </a:r>
            <a:r>
              <a:rPr lang="en-US" b="1" dirty="0">
                <a:solidFill>
                  <a:srgbClr val="0070C0"/>
                </a:solidFill>
              </a:rPr>
              <a:t>OUTER</a:t>
            </a:r>
            <a:r>
              <a:rPr lang="en-US" dirty="0">
                <a:solidFill>
                  <a:srgbClr val="0070C0"/>
                </a:solidFill>
              </a:rPr>
              <a:t>]</a:t>
            </a:r>
            <a:r>
              <a:rPr lang="en-US" b="1" dirty="0">
                <a:solidFill>
                  <a:srgbClr val="0070C0"/>
                </a:solidFill>
              </a:rPr>
              <a:t> JOIN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R2 </a:t>
            </a:r>
            <a:r>
              <a:rPr lang="en-US" b="1" dirty="0">
                <a:solidFill>
                  <a:srgbClr val="0070C0"/>
                </a:solidFill>
              </a:rPr>
              <a:t>ON</a:t>
            </a:r>
            <a:r>
              <a:rPr lang="en-US" dirty="0"/>
              <a:t>  &lt;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WHERE</a:t>
            </a:r>
            <a:r>
              <a:rPr lang="en-US" dirty="0"/>
              <a:t> 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34900503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102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mã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‘</a:t>
            </a:r>
            <a:r>
              <a:rPr lang="en-US" dirty="0" err="1"/>
              <a:t>Nghien</a:t>
            </a:r>
            <a:r>
              <a:rPr lang="en-US" dirty="0"/>
              <a:t> </a:t>
            </a:r>
            <a:r>
              <a:rPr lang="en-US" dirty="0" err="1"/>
              <a:t>cuu</a:t>
            </a:r>
            <a:r>
              <a:rPr lang="en-US" dirty="0"/>
              <a:t>’</a:t>
            </a:r>
            <a:endParaRPr lang="en-US" u="sng" dirty="0"/>
          </a:p>
          <a:p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524000" y="2209800"/>
            <a:ext cx="5562600" cy="12875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</a:t>
            </a:r>
            <a:r>
              <a:rPr lang="en-US" dirty="0"/>
              <a:t>NHANVIEN, PHONGBAN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 </a:t>
            </a:r>
            <a:r>
              <a:rPr lang="en-US" dirty="0"/>
              <a:t>TENPHG=</a:t>
            </a:r>
            <a:r>
              <a:rPr lang="en-US" dirty="0">
                <a:solidFill>
                  <a:srgbClr val="CC0000"/>
                </a:solidFill>
              </a:rPr>
              <a:t>‘</a:t>
            </a:r>
            <a:r>
              <a:rPr lang="en-US" dirty="0" err="1">
                <a:solidFill>
                  <a:srgbClr val="CC0000"/>
                </a:solidFill>
              </a:rPr>
              <a:t>Nghien</a:t>
            </a:r>
            <a:r>
              <a:rPr lang="en-US" dirty="0">
                <a:solidFill>
                  <a:srgbClr val="CC0000"/>
                </a:solidFill>
              </a:rPr>
              <a:t> </a:t>
            </a:r>
            <a:r>
              <a:rPr lang="en-US" dirty="0" err="1">
                <a:solidFill>
                  <a:srgbClr val="CC0000"/>
                </a:solidFill>
              </a:rPr>
              <a:t>cuu</a:t>
            </a:r>
            <a:r>
              <a:rPr lang="en-US" dirty="0">
                <a:solidFill>
                  <a:srgbClr val="CC0000"/>
                </a:solidFill>
              </a:rPr>
              <a:t>’</a:t>
            </a:r>
            <a:r>
              <a:rPr lang="en-US" dirty="0"/>
              <a:t> </a:t>
            </a:r>
            <a:r>
              <a:rPr lang="en-US" dirty="0">
                <a:solidFill>
                  <a:srgbClr val="777777"/>
                </a:solidFill>
              </a:rPr>
              <a:t>AND </a:t>
            </a:r>
            <a:r>
              <a:rPr lang="en-US" dirty="0"/>
              <a:t>PHG=MAPHG</a:t>
            </a:r>
            <a:endParaRPr lang="en-US" dirty="0">
              <a:solidFill>
                <a:srgbClr val="777777"/>
              </a:solidFill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524000" y="3859213"/>
            <a:ext cx="7391400" cy="133882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</a:t>
            </a:r>
            <a:r>
              <a:rPr lang="en-US" dirty="0"/>
              <a:t>NHANVIEN </a:t>
            </a:r>
            <a:r>
              <a:rPr lang="en-US" dirty="0">
                <a:solidFill>
                  <a:srgbClr val="0000CC"/>
                </a:solidFill>
              </a:rPr>
              <a:t>INNER</a:t>
            </a:r>
            <a:r>
              <a:rPr lang="en-US" dirty="0"/>
              <a:t> </a:t>
            </a:r>
            <a:r>
              <a:rPr lang="en-US" dirty="0">
                <a:solidFill>
                  <a:srgbClr val="777777"/>
                </a:solidFill>
              </a:rPr>
              <a:t>JOIN</a:t>
            </a:r>
            <a:r>
              <a:rPr lang="en-US" dirty="0"/>
              <a:t> PHONGBAN </a:t>
            </a:r>
            <a:r>
              <a:rPr lang="en-US" dirty="0">
                <a:solidFill>
                  <a:srgbClr val="0000CC"/>
                </a:solidFill>
              </a:rPr>
              <a:t>ON</a:t>
            </a:r>
            <a:r>
              <a:rPr lang="en-US" dirty="0"/>
              <a:t> PHG=MAPHG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 </a:t>
            </a:r>
            <a:r>
              <a:rPr lang="en-US" dirty="0"/>
              <a:t>TENPHG=</a:t>
            </a:r>
            <a:r>
              <a:rPr lang="en-US" dirty="0">
                <a:solidFill>
                  <a:srgbClr val="CC0000"/>
                </a:solidFill>
              </a:rPr>
              <a:t>‘</a:t>
            </a:r>
            <a:r>
              <a:rPr lang="en-US" dirty="0" err="1">
                <a:solidFill>
                  <a:srgbClr val="CC0000"/>
                </a:solidFill>
              </a:rPr>
              <a:t>Nghien</a:t>
            </a:r>
            <a:r>
              <a:rPr lang="en-US" dirty="0">
                <a:solidFill>
                  <a:srgbClr val="CC0000"/>
                </a:solidFill>
              </a:rPr>
              <a:t> </a:t>
            </a:r>
            <a:r>
              <a:rPr lang="en-US" dirty="0" err="1">
                <a:solidFill>
                  <a:srgbClr val="CC0000"/>
                </a:solidFill>
              </a:rPr>
              <a:t>cuu</a:t>
            </a:r>
            <a:r>
              <a:rPr lang="en-US" dirty="0">
                <a:solidFill>
                  <a:srgbClr val="CC0000"/>
                </a:solidFill>
              </a:rPr>
              <a:t>’</a:t>
            </a:r>
            <a:endParaRPr lang="en-US" dirty="0">
              <a:solidFill>
                <a:srgbClr val="7777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0213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103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họ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u="sng" dirty="0" err="1"/>
              <a:t>nếu</a:t>
            </a:r>
            <a:r>
              <a:rPr lang="en-US" u="sng" dirty="0"/>
              <a:t> </a:t>
            </a:r>
            <a:r>
              <a:rPr lang="en-US" u="sng" dirty="0" err="1"/>
              <a:t>có</a:t>
            </a:r>
            <a:endParaRPr lang="en-US" u="sng" dirty="0"/>
          </a:p>
          <a:p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295400" y="2057400"/>
            <a:ext cx="6781800" cy="120032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SELECT</a:t>
            </a:r>
            <a:r>
              <a:rPr lang="en-US" dirty="0">
                <a:solidFill>
                  <a:prstClr val="black"/>
                </a:solidFill>
              </a:rPr>
              <a:t> NV</a:t>
            </a:r>
            <a:r>
              <a:rPr lang="en-US" dirty="0">
                <a:solidFill>
                  <a:srgbClr val="808080"/>
                </a:solidFill>
              </a:rPr>
              <a:t>.</a:t>
            </a:r>
            <a:r>
              <a:rPr lang="en-US" dirty="0">
                <a:solidFill>
                  <a:prstClr val="black"/>
                </a:solidFill>
              </a:rPr>
              <a:t>TENNV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 TENDA</a:t>
            </a:r>
          </a:p>
          <a:p>
            <a:r>
              <a:rPr lang="en-US" dirty="0">
                <a:solidFill>
                  <a:srgbClr val="0000FF"/>
                </a:solidFill>
              </a:rPr>
              <a:t>FROM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PHANCONG PC </a:t>
            </a:r>
            <a:r>
              <a:rPr lang="en-US" dirty="0">
                <a:solidFill>
                  <a:srgbClr val="808080"/>
                </a:solidFill>
              </a:rPr>
              <a:t>JOIN</a:t>
            </a:r>
            <a:r>
              <a:rPr lang="en-US" dirty="0">
                <a:solidFill>
                  <a:prstClr val="black"/>
                </a:solidFill>
              </a:rPr>
              <a:t> DEAN  DA </a:t>
            </a:r>
            <a:r>
              <a:rPr lang="en-US" dirty="0">
                <a:solidFill>
                  <a:srgbClr val="0000FF"/>
                </a:solidFill>
              </a:rPr>
              <a:t>ON</a:t>
            </a:r>
            <a:r>
              <a:rPr lang="en-US" dirty="0">
                <a:solidFill>
                  <a:prstClr val="black"/>
                </a:solidFill>
              </a:rPr>
              <a:t> PC</a:t>
            </a:r>
            <a:r>
              <a:rPr lang="en-US" dirty="0">
                <a:solidFill>
                  <a:srgbClr val="808080"/>
                </a:solidFill>
              </a:rPr>
              <a:t>.</a:t>
            </a:r>
            <a:r>
              <a:rPr lang="en-US" dirty="0">
                <a:solidFill>
                  <a:prstClr val="black"/>
                </a:solidFill>
              </a:rPr>
              <a:t>MADA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DA</a:t>
            </a:r>
            <a:r>
              <a:rPr lang="en-US" dirty="0">
                <a:solidFill>
                  <a:srgbClr val="808080"/>
                </a:solidFill>
              </a:rPr>
              <a:t>.</a:t>
            </a:r>
            <a:r>
              <a:rPr lang="en-US" dirty="0">
                <a:solidFill>
                  <a:prstClr val="black"/>
                </a:solidFill>
              </a:rPr>
              <a:t>MADA</a:t>
            </a:r>
            <a:r>
              <a:rPr lang="en-US" dirty="0" smtClean="0">
                <a:solidFill>
                  <a:srgbClr val="808080"/>
                </a:solidFill>
              </a:rPr>
              <a:t>)</a:t>
            </a:r>
          </a:p>
          <a:p>
            <a:r>
              <a:rPr lang="en-US" dirty="0" smtClean="0">
                <a:solidFill>
                  <a:srgbClr val="808080"/>
                </a:solidFill>
              </a:rPr>
              <a:t>RIGHT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JOIN</a:t>
            </a:r>
            <a:r>
              <a:rPr lang="en-US" dirty="0">
                <a:solidFill>
                  <a:prstClr val="black"/>
                </a:solidFill>
              </a:rPr>
              <a:t> NHANVIEN NV </a:t>
            </a:r>
            <a:r>
              <a:rPr lang="en-US" dirty="0">
                <a:solidFill>
                  <a:srgbClr val="0000FF"/>
                </a:solidFill>
              </a:rPr>
              <a:t>ON</a:t>
            </a:r>
            <a:r>
              <a:rPr lang="en-US" dirty="0">
                <a:solidFill>
                  <a:prstClr val="black"/>
                </a:solidFill>
              </a:rPr>
              <a:t> PC</a:t>
            </a:r>
            <a:r>
              <a:rPr lang="en-US" dirty="0">
                <a:solidFill>
                  <a:srgbClr val="808080"/>
                </a:solidFill>
              </a:rPr>
              <a:t>.</a:t>
            </a:r>
            <a:r>
              <a:rPr lang="en-US" dirty="0">
                <a:solidFill>
                  <a:prstClr val="black"/>
                </a:solidFill>
              </a:rPr>
              <a:t>MANV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NV</a:t>
            </a:r>
            <a:r>
              <a:rPr lang="en-US" dirty="0">
                <a:solidFill>
                  <a:srgbClr val="808080"/>
                </a:solidFill>
              </a:rPr>
              <a:t>.</a:t>
            </a:r>
            <a:r>
              <a:rPr lang="en-US" dirty="0">
                <a:solidFill>
                  <a:prstClr val="black"/>
                </a:solidFill>
              </a:rPr>
              <a:t>MANV</a:t>
            </a:r>
          </a:p>
        </p:txBody>
      </p:sp>
      <p:grpSp>
        <p:nvGrpSpPr>
          <p:cNvPr id="8" name="Group 17"/>
          <p:cNvGrpSpPr>
            <a:grpSpLocks/>
          </p:cNvGrpSpPr>
          <p:nvPr/>
        </p:nvGrpSpPr>
        <p:grpSpPr bwMode="auto">
          <a:xfrm>
            <a:off x="1447800" y="4343400"/>
            <a:ext cx="4495800" cy="1447801"/>
            <a:chOff x="1152" y="3033"/>
            <a:chExt cx="2832" cy="912"/>
          </a:xfrm>
        </p:grpSpPr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3072" y="3033"/>
              <a:ext cx="912" cy="239"/>
            </a:xfrm>
            <a:prstGeom prst="rect">
              <a:avLst/>
            </a:prstGeom>
            <a:solidFill>
              <a:schemeClr val="accent5">
                <a:lumMod val="90000"/>
                <a:alpha val="51000"/>
              </a:schemeClr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dirty="0"/>
                <a:t>NHANVIEN</a:t>
              </a:r>
            </a:p>
          </p:txBody>
        </p:sp>
        <p:grpSp>
          <p:nvGrpSpPr>
            <p:cNvPr id="10" name="Group 12"/>
            <p:cNvGrpSpPr>
              <a:grpSpLocks/>
            </p:cNvGrpSpPr>
            <p:nvPr/>
          </p:nvGrpSpPr>
          <p:grpSpPr bwMode="auto">
            <a:xfrm>
              <a:off x="1152" y="3033"/>
              <a:ext cx="1824" cy="240"/>
              <a:chOff x="624" y="3216"/>
              <a:chExt cx="1824" cy="240"/>
            </a:xfrm>
          </p:grpSpPr>
          <p:sp>
            <p:nvSpPr>
              <p:cNvPr id="14" name="Rectangle 11"/>
              <p:cNvSpPr>
                <a:spLocks noChangeArrowheads="1"/>
              </p:cNvSpPr>
              <p:nvPr/>
            </p:nvSpPr>
            <p:spPr bwMode="auto">
              <a:xfrm>
                <a:off x="624" y="3216"/>
                <a:ext cx="1632" cy="240"/>
              </a:xfrm>
              <a:prstGeom prst="rect">
                <a:avLst/>
              </a:prstGeom>
              <a:solidFill>
                <a:schemeClr val="accent5">
                  <a:lumMod val="90000"/>
                  <a:alpha val="51000"/>
                </a:schemeClr>
              </a:solidFill>
              <a:ln w="127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5" name="Text Box 8"/>
              <p:cNvSpPr txBox="1">
                <a:spLocks noChangeArrowheads="1"/>
              </p:cNvSpPr>
              <p:nvPr/>
            </p:nvSpPr>
            <p:spPr bwMode="auto">
              <a:xfrm>
                <a:off x="624" y="3216"/>
                <a:ext cx="1824" cy="231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dirty="0"/>
                  <a:t>PHANCONG join DEAN</a:t>
                </a:r>
              </a:p>
            </p:txBody>
          </p:sp>
        </p:grpSp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1920" y="3369"/>
              <a:ext cx="2064" cy="23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/>
                <a:t>PC.MANV=NV.MANV</a:t>
              </a:r>
              <a:endParaRPr lang="en-US" dirty="0"/>
            </a:p>
          </p:txBody>
        </p:sp>
        <p:sp>
          <p:nvSpPr>
            <p:cNvPr id="12" name="Line 15"/>
            <p:cNvSpPr>
              <a:spLocks noChangeShapeType="1"/>
            </p:cNvSpPr>
            <p:nvPr/>
          </p:nvSpPr>
          <p:spPr bwMode="auto">
            <a:xfrm flipH="1">
              <a:off x="2496" y="3705"/>
              <a:ext cx="960" cy="0"/>
            </a:xfrm>
            <a:prstGeom prst="line">
              <a:avLst/>
            </a:prstGeom>
            <a:noFill/>
            <a:ln w="22225">
              <a:solidFill>
                <a:srgbClr val="C00000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" name="Text Box 16"/>
            <p:cNvSpPr txBox="1">
              <a:spLocks noChangeArrowheads="1"/>
            </p:cNvSpPr>
            <p:nvPr/>
          </p:nvSpPr>
          <p:spPr bwMode="auto">
            <a:xfrm>
              <a:off x="2544" y="3753"/>
              <a:ext cx="91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dirty="0" err="1"/>
                <a:t>mở</a:t>
              </a:r>
              <a:r>
                <a:rPr lang="en-US" sz="1400" dirty="0"/>
                <a:t> </a:t>
              </a:r>
              <a:r>
                <a:rPr lang="en-US" sz="1400" dirty="0" err="1"/>
                <a:t>rộng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957677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CASE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104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Cho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hợp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/>
              <a:t>pháp</a:t>
            </a:r>
            <a:endParaRPr lang="en-US" dirty="0"/>
          </a:p>
          <a:p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219200" y="3028573"/>
            <a:ext cx="5029200" cy="2534027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CASE</a:t>
            </a:r>
            <a:r>
              <a:rPr lang="en-US" b="1" dirty="0"/>
              <a:t> </a:t>
            </a:r>
            <a:r>
              <a:rPr lang="en-US" dirty="0"/>
              <a:t>&lt;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WHEN</a:t>
            </a:r>
            <a:r>
              <a:rPr lang="en-US" dirty="0"/>
              <a:t> &lt;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&gt; </a:t>
            </a:r>
            <a:r>
              <a:rPr lang="en-US" b="1" dirty="0">
                <a:solidFill>
                  <a:srgbClr val="0070C0"/>
                </a:solidFill>
              </a:rPr>
              <a:t>THEN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&lt;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</a:t>
            </a:r>
            <a:r>
              <a:rPr lang="en-US" b="1" dirty="0">
                <a:solidFill>
                  <a:srgbClr val="0070C0"/>
                </a:solidFill>
              </a:rPr>
              <a:t>WHEN</a:t>
            </a:r>
            <a:r>
              <a:rPr lang="en-US" dirty="0"/>
              <a:t> &lt;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&gt; </a:t>
            </a:r>
            <a:r>
              <a:rPr lang="en-US" b="1" dirty="0">
                <a:solidFill>
                  <a:srgbClr val="0070C0"/>
                </a:solidFill>
              </a:rPr>
              <a:t>THEN</a:t>
            </a:r>
            <a:r>
              <a:rPr lang="en-US" dirty="0"/>
              <a:t> &lt;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…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[</a:t>
            </a:r>
            <a:r>
              <a:rPr lang="en-US" b="1" dirty="0">
                <a:solidFill>
                  <a:srgbClr val="0070C0"/>
                </a:solidFill>
              </a:rPr>
              <a:t>ELSE </a:t>
            </a:r>
            <a:r>
              <a:rPr lang="en-US" dirty="0"/>
              <a:t>&lt;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&gt;]</a:t>
            </a:r>
          </a:p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4428162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105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Cho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họ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tuổi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hưu</a:t>
            </a:r>
            <a:r>
              <a:rPr lang="en-US" dirty="0"/>
              <a:t> (</a:t>
            </a:r>
            <a:r>
              <a:rPr lang="en-US" dirty="0" err="1"/>
              <a:t>nam</a:t>
            </a:r>
            <a:r>
              <a:rPr lang="en-US" dirty="0"/>
              <a:t> 60 </a:t>
            </a:r>
            <a:r>
              <a:rPr lang="en-US" dirty="0" err="1"/>
              <a:t>tuổi</a:t>
            </a:r>
            <a:r>
              <a:rPr lang="en-US" dirty="0"/>
              <a:t>, </a:t>
            </a:r>
            <a:r>
              <a:rPr lang="en-US" dirty="0" err="1"/>
              <a:t>nữ</a:t>
            </a:r>
            <a:r>
              <a:rPr lang="en-US" dirty="0"/>
              <a:t> 55 </a:t>
            </a:r>
            <a:r>
              <a:rPr lang="en-US" dirty="0" err="1"/>
              <a:t>tuổi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990600" y="2133600"/>
            <a:ext cx="7924800" cy="253402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HONV, TENNV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</a:t>
            </a:r>
            <a:r>
              <a:rPr lang="en-US" dirty="0">
                <a:solidFill>
                  <a:srgbClr val="FF3399"/>
                </a:solidFill>
              </a:rPr>
              <a:t>YEAR</a:t>
            </a:r>
            <a:r>
              <a:rPr lang="en-US" dirty="0"/>
              <a:t>(</a:t>
            </a:r>
            <a:r>
              <a:rPr lang="en-US" dirty="0">
                <a:solidFill>
                  <a:srgbClr val="FF3399"/>
                </a:solidFill>
              </a:rPr>
              <a:t>GETDATE</a:t>
            </a:r>
            <a:r>
              <a:rPr lang="en-US" dirty="0"/>
              <a:t>()) – </a:t>
            </a:r>
            <a:r>
              <a:rPr lang="en-US" dirty="0">
                <a:solidFill>
                  <a:srgbClr val="FF3399"/>
                </a:solidFill>
              </a:rPr>
              <a:t>YEAR</a:t>
            </a:r>
            <a:r>
              <a:rPr lang="en-US" dirty="0"/>
              <a:t>(NGSINH) &gt;= ( </a:t>
            </a:r>
            <a:r>
              <a:rPr lang="en-US" dirty="0">
                <a:solidFill>
                  <a:srgbClr val="FF3399"/>
                </a:solidFill>
              </a:rPr>
              <a:t>CASE</a:t>
            </a:r>
            <a:r>
              <a:rPr lang="en-US" dirty="0"/>
              <a:t> PHAI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			</a:t>
            </a:r>
            <a:r>
              <a:rPr lang="en-US" dirty="0">
                <a:solidFill>
                  <a:srgbClr val="0000CC"/>
                </a:solidFill>
              </a:rPr>
              <a:t>WHEN</a:t>
            </a:r>
            <a:r>
              <a:rPr lang="en-US" dirty="0"/>
              <a:t> </a:t>
            </a:r>
            <a:r>
              <a:rPr lang="en-US" dirty="0">
                <a:solidFill>
                  <a:srgbClr val="CC0000"/>
                </a:solidFill>
              </a:rPr>
              <a:t>'Nam'</a:t>
            </a:r>
            <a:r>
              <a:rPr lang="en-US" dirty="0"/>
              <a:t> </a:t>
            </a:r>
            <a:r>
              <a:rPr lang="en-US" dirty="0">
                <a:solidFill>
                  <a:srgbClr val="0000CC"/>
                </a:solidFill>
              </a:rPr>
              <a:t>THEN</a:t>
            </a:r>
            <a:r>
              <a:rPr lang="en-US" dirty="0"/>
              <a:t> 60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			</a:t>
            </a:r>
            <a:r>
              <a:rPr lang="en-US" dirty="0">
                <a:solidFill>
                  <a:srgbClr val="0000CC"/>
                </a:solidFill>
              </a:rPr>
              <a:t>WHEN</a:t>
            </a:r>
            <a:r>
              <a:rPr lang="en-US" dirty="0"/>
              <a:t> </a:t>
            </a:r>
            <a:r>
              <a:rPr lang="en-US" dirty="0">
                <a:solidFill>
                  <a:srgbClr val="CC0000"/>
                </a:solidFill>
              </a:rPr>
              <a:t>'Nu'</a:t>
            </a:r>
            <a:r>
              <a:rPr lang="en-US" dirty="0"/>
              <a:t> </a:t>
            </a:r>
            <a:r>
              <a:rPr lang="en-US" dirty="0">
                <a:solidFill>
                  <a:srgbClr val="0000CC"/>
                </a:solidFill>
              </a:rPr>
              <a:t>THEN</a:t>
            </a:r>
            <a:r>
              <a:rPr lang="en-US" dirty="0"/>
              <a:t> 55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			</a:t>
            </a:r>
            <a:r>
              <a:rPr lang="en-US" dirty="0">
                <a:solidFill>
                  <a:srgbClr val="0000CC"/>
                </a:solidFill>
              </a:rPr>
              <a:t>END 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769339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106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Cho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họ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năm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hưu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295400" y="1676400"/>
            <a:ext cx="7315200" cy="258532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HONV, </a:t>
            </a:r>
            <a:r>
              <a:rPr lang="en-US" dirty="0" smtClean="0"/>
              <a:t>TENNV,</a:t>
            </a:r>
            <a:endParaRPr lang="en-US" dirty="0"/>
          </a:p>
          <a:p>
            <a:pPr algn="l">
              <a:lnSpc>
                <a:spcPct val="150000"/>
              </a:lnSpc>
            </a:pPr>
            <a:r>
              <a:rPr lang="en-US" dirty="0"/>
              <a:t>(</a:t>
            </a:r>
            <a:r>
              <a:rPr lang="en-US" dirty="0">
                <a:solidFill>
                  <a:srgbClr val="FF3399"/>
                </a:solidFill>
              </a:rPr>
              <a:t>CASE</a:t>
            </a:r>
            <a:r>
              <a:rPr lang="en-US" dirty="0"/>
              <a:t> PHAI  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</a:t>
            </a:r>
            <a:r>
              <a:rPr lang="en-US" dirty="0">
                <a:solidFill>
                  <a:srgbClr val="0000CC"/>
                </a:solidFill>
              </a:rPr>
              <a:t>WHEN</a:t>
            </a:r>
            <a:r>
              <a:rPr lang="en-US" dirty="0"/>
              <a:t> 'Nam' </a:t>
            </a:r>
            <a:r>
              <a:rPr lang="en-US" dirty="0">
                <a:solidFill>
                  <a:srgbClr val="0000CC"/>
                </a:solidFill>
              </a:rPr>
              <a:t>THEN</a:t>
            </a:r>
            <a:r>
              <a:rPr lang="en-US" dirty="0"/>
              <a:t>  </a:t>
            </a:r>
            <a:r>
              <a:rPr lang="en-US" dirty="0">
                <a:solidFill>
                  <a:srgbClr val="FF3399"/>
                </a:solidFill>
              </a:rPr>
              <a:t>YEAR</a:t>
            </a:r>
            <a:r>
              <a:rPr lang="en-US" dirty="0"/>
              <a:t>(NGSINH) + 60</a:t>
            </a:r>
          </a:p>
          <a:p>
            <a:pPr>
              <a:lnSpc>
                <a:spcPct val="150000"/>
              </a:lnSpc>
            </a:pPr>
            <a:r>
              <a:rPr lang="en-US" dirty="0"/>
              <a:t>	</a:t>
            </a:r>
            <a:r>
              <a:rPr lang="en-US" dirty="0">
                <a:solidFill>
                  <a:srgbClr val="0000CC"/>
                </a:solidFill>
              </a:rPr>
              <a:t>WHEN</a:t>
            </a:r>
            <a:r>
              <a:rPr lang="en-US" dirty="0"/>
              <a:t> 'Nu' </a:t>
            </a:r>
            <a:r>
              <a:rPr lang="en-US" dirty="0">
                <a:solidFill>
                  <a:srgbClr val="0000CC"/>
                </a:solidFill>
              </a:rPr>
              <a:t>THEN</a:t>
            </a:r>
            <a:r>
              <a:rPr lang="en-US" dirty="0"/>
              <a:t> </a:t>
            </a:r>
            <a:r>
              <a:rPr lang="en-US" dirty="0">
                <a:solidFill>
                  <a:srgbClr val="FF3399"/>
                </a:solidFill>
              </a:rPr>
              <a:t>YEAR</a:t>
            </a:r>
            <a:r>
              <a:rPr lang="en-US" dirty="0"/>
              <a:t>(NGSINH) + 55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</a:t>
            </a:r>
            <a:r>
              <a:rPr lang="en-US" dirty="0">
                <a:solidFill>
                  <a:srgbClr val="0000CC"/>
                </a:solidFill>
              </a:rPr>
              <a:t>END</a:t>
            </a:r>
            <a:r>
              <a:rPr lang="en-US" dirty="0"/>
              <a:t> ) </a:t>
            </a:r>
            <a:r>
              <a:rPr lang="en-US" dirty="0">
                <a:solidFill>
                  <a:srgbClr val="0000CC"/>
                </a:solidFill>
              </a:rPr>
              <a:t>AS</a:t>
            </a:r>
            <a:r>
              <a:rPr lang="en-US" dirty="0"/>
              <a:t> NAMVEHUU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</a:t>
            </a:r>
          </a:p>
        </p:txBody>
      </p:sp>
    </p:spTree>
    <p:extLst>
      <p:ext uri="{BB962C8B-B14F-4D97-AF65-F5344CB8AC3E}">
        <p14:creationId xmlns:p14="http://schemas.microsoft.com/office/powerpoint/2010/main" val="21436304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luận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107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914400" y="1529477"/>
            <a:ext cx="6172200" cy="2585323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SELECT</a:t>
            </a:r>
            <a:r>
              <a:rPr lang="en-US" b="1" dirty="0"/>
              <a:t> </a:t>
            </a:r>
            <a:r>
              <a:rPr lang="en-US" dirty="0"/>
              <a:t>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FROM</a:t>
            </a:r>
            <a:r>
              <a:rPr lang="en-US" b="1" dirty="0"/>
              <a:t> </a:t>
            </a:r>
            <a:r>
              <a:rPr lang="en-US" dirty="0"/>
              <a:t>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[</a:t>
            </a:r>
            <a:r>
              <a:rPr lang="en-US" b="1" dirty="0">
                <a:solidFill>
                  <a:srgbClr val="0070C0"/>
                </a:solidFill>
              </a:rPr>
              <a:t>WHERE</a:t>
            </a:r>
            <a:r>
              <a:rPr lang="en-US" b="1" dirty="0"/>
              <a:t> </a:t>
            </a:r>
            <a:r>
              <a:rPr lang="en-US" dirty="0"/>
              <a:t>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&gt;]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[</a:t>
            </a:r>
            <a:r>
              <a:rPr lang="en-US" b="1" dirty="0">
                <a:solidFill>
                  <a:srgbClr val="0070C0"/>
                </a:solidFill>
              </a:rPr>
              <a:t>GROUP BY </a:t>
            </a:r>
            <a:r>
              <a:rPr lang="en-US" dirty="0"/>
              <a:t>&lt;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gom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&gt;]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[</a:t>
            </a:r>
            <a:r>
              <a:rPr lang="en-US" b="1" dirty="0">
                <a:solidFill>
                  <a:srgbClr val="0070C0"/>
                </a:solidFill>
              </a:rPr>
              <a:t>HAVING</a:t>
            </a:r>
            <a:r>
              <a:rPr lang="en-US" b="1" dirty="0"/>
              <a:t> </a:t>
            </a:r>
            <a:r>
              <a:rPr lang="en-US" dirty="0"/>
              <a:t>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&gt;]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[</a:t>
            </a:r>
            <a:r>
              <a:rPr lang="en-US" b="1" dirty="0">
                <a:solidFill>
                  <a:srgbClr val="0070C0"/>
                </a:solidFill>
              </a:rPr>
              <a:t>ORDER BY </a:t>
            </a:r>
            <a:r>
              <a:rPr lang="en-US" dirty="0"/>
              <a:t>&lt;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sắp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&gt;]</a:t>
            </a:r>
          </a:p>
        </p:txBody>
      </p:sp>
    </p:spTree>
    <p:extLst>
      <p:ext uri="{BB962C8B-B14F-4D97-AF65-F5344CB8AC3E}">
        <p14:creationId xmlns:p14="http://schemas.microsoft.com/office/powerpoint/2010/main" val="28087733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Lệnh</a:t>
            </a:r>
            <a:r>
              <a:rPr lang="en-US" dirty="0"/>
              <a:t> INSERT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108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1 hay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bảng</a:t>
            </a:r>
            <a:endParaRPr lang="en-US" dirty="0"/>
          </a:p>
          <a:p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endParaRPr lang="en-US" dirty="0"/>
          </a:p>
          <a:p>
            <a:pPr lvl="1"/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hệ</a:t>
            </a:r>
            <a:endParaRPr lang="en-US" dirty="0"/>
          </a:p>
          <a:p>
            <a:pPr lvl="1"/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endParaRPr lang="en-US" dirty="0"/>
          </a:p>
          <a:p>
            <a:pPr lvl="1"/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 smtClean="0"/>
              <a:t>ứng</a:t>
            </a:r>
            <a:endParaRPr lang="en-US" dirty="0" smtClean="0"/>
          </a:p>
          <a:p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(</a:t>
            </a:r>
            <a:r>
              <a:rPr lang="en-US" dirty="0" err="1"/>
              <a:t>thêm</a:t>
            </a:r>
            <a:r>
              <a:rPr lang="en-US" dirty="0"/>
              <a:t> 1 </a:t>
            </a:r>
            <a:r>
              <a:rPr lang="en-US" dirty="0" err="1"/>
              <a:t>dòng</a:t>
            </a:r>
            <a:r>
              <a:rPr lang="en-US" dirty="0"/>
              <a:t>)</a:t>
            </a:r>
            <a:endParaRPr lang="en-US" dirty="0">
              <a:solidFill>
                <a:srgbClr val="777777"/>
              </a:solidFill>
            </a:endParaRPr>
          </a:p>
          <a:p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143000" y="4157166"/>
            <a:ext cx="6400800" cy="872034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INSERT INTO </a:t>
            </a:r>
            <a:r>
              <a:rPr lang="en-US" dirty="0"/>
              <a:t>&lt;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&gt;(&lt;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&gt;)</a:t>
            </a:r>
          </a:p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VALUES</a:t>
            </a:r>
            <a:r>
              <a:rPr lang="en-US" b="1" dirty="0"/>
              <a:t> </a:t>
            </a:r>
            <a:r>
              <a:rPr lang="en-US" dirty="0"/>
              <a:t>(&lt;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&gt;)</a:t>
            </a:r>
          </a:p>
        </p:txBody>
      </p:sp>
    </p:spTree>
    <p:extLst>
      <p:ext uri="{BB962C8B-B14F-4D97-AF65-F5344CB8AC3E}">
        <p14:creationId xmlns:p14="http://schemas.microsoft.com/office/powerpoint/2010/main" val="42059780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109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09600" y="1396504"/>
            <a:ext cx="8128907" cy="872034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INSERT INTO</a:t>
            </a:r>
            <a:r>
              <a:rPr lang="en-US" dirty="0"/>
              <a:t> NHANVIEN(HONV, TENLOT, TENNV, MANV)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VALUES</a:t>
            </a:r>
            <a:r>
              <a:rPr lang="en-US" dirty="0"/>
              <a:t> (</a:t>
            </a:r>
            <a:r>
              <a:rPr lang="en-US" dirty="0">
                <a:solidFill>
                  <a:srgbClr val="CC0000"/>
                </a:solidFill>
              </a:rPr>
              <a:t>‘Le’</a:t>
            </a:r>
            <a:r>
              <a:rPr lang="en-US" dirty="0"/>
              <a:t>, </a:t>
            </a:r>
            <a:r>
              <a:rPr lang="en-US" dirty="0">
                <a:solidFill>
                  <a:srgbClr val="CC0000"/>
                </a:solidFill>
              </a:rPr>
              <a:t>‘Van’</a:t>
            </a:r>
            <a:r>
              <a:rPr lang="en-US" dirty="0"/>
              <a:t>, </a:t>
            </a:r>
            <a:r>
              <a:rPr lang="en-US" dirty="0">
                <a:solidFill>
                  <a:srgbClr val="CC0000"/>
                </a:solidFill>
              </a:rPr>
              <a:t>‘</a:t>
            </a:r>
            <a:r>
              <a:rPr lang="en-US" dirty="0" err="1">
                <a:solidFill>
                  <a:srgbClr val="CC0000"/>
                </a:solidFill>
              </a:rPr>
              <a:t>Tuyen</a:t>
            </a:r>
            <a:r>
              <a:rPr lang="en-US" dirty="0">
                <a:solidFill>
                  <a:srgbClr val="CC0000"/>
                </a:solidFill>
              </a:rPr>
              <a:t>’</a:t>
            </a:r>
            <a:r>
              <a:rPr lang="en-US" dirty="0"/>
              <a:t>, </a:t>
            </a:r>
            <a:r>
              <a:rPr lang="en-US" dirty="0">
                <a:solidFill>
                  <a:srgbClr val="CC0000"/>
                </a:solidFill>
              </a:rPr>
              <a:t>‘635635635’</a:t>
            </a:r>
            <a:r>
              <a:rPr lang="en-US" dirty="0"/>
              <a:t>)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09601" y="4385766"/>
            <a:ext cx="8839200" cy="872034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INSERT INTO</a:t>
            </a:r>
            <a:r>
              <a:rPr lang="en-US"/>
              <a:t> NHANVIEN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VALUES</a:t>
            </a:r>
            <a:r>
              <a:rPr lang="en-US"/>
              <a:t> (</a:t>
            </a:r>
            <a:r>
              <a:rPr lang="en-US">
                <a:solidFill>
                  <a:srgbClr val="CC0000"/>
                </a:solidFill>
              </a:rPr>
              <a:t>‘Le’</a:t>
            </a:r>
            <a:r>
              <a:rPr lang="en-US"/>
              <a:t>, </a:t>
            </a:r>
            <a:r>
              <a:rPr lang="en-US">
                <a:solidFill>
                  <a:srgbClr val="CC0000"/>
                </a:solidFill>
              </a:rPr>
              <a:t>‘Van’</a:t>
            </a:r>
            <a:r>
              <a:rPr lang="en-US"/>
              <a:t>, </a:t>
            </a:r>
            <a:r>
              <a:rPr lang="en-US">
                <a:solidFill>
                  <a:srgbClr val="CC0000"/>
                </a:solidFill>
              </a:rPr>
              <a:t>‘Tuyen’</a:t>
            </a:r>
            <a:r>
              <a:rPr lang="en-US"/>
              <a:t>, </a:t>
            </a:r>
            <a:r>
              <a:rPr lang="en-US">
                <a:solidFill>
                  <a:srgbClr val="CC0000"/>
                </a:solidFill>
              </a:rPr>
              <a:t>‘635635635’</a:t>
            </a:r>
            <a:r>
              <a:rPr lang="en-US"/>
              <a:t>, </a:t>
            </a:r>
            <a:r>
              <a:rPr lang="en-US">
                <a:solidFill>
                  <a:srgbClr val="CC0000"/>
                </a:solidFill>
              </a:rPr>
              <a:t>’12/30/1952’</a:t>
            </a:r>
            <a:r>
              <a:rPr lang="en-US"/>
              <a:t>,</a:t>
            </a:r>
            <a:r>
              <a:rPr lang="en-US">
                <a:solidFill>
                  <a:srgbClr val="CC0000"/>
                </a:solidFill>
              </a:rPr>
              <a:t> ’98 HV’</a:t>
            </a:r>
            <a:r>
              <a:rPr lang="en-US"/>
              <a:t>, </a:t>
            </a:r>
            <a:r>
              <a:rPr lang="en-US">
                <a:solidFill>
                  <a:srgbClr val="CC0000"/>
                </a:solidFill>
              </a:rPr>
              <a:t>‘Nam’</a:t>
            </a:r>
            <a:r>
              <a:rPr lang="en-US"/>
              <a:t>, </a:t>
            </a:r>
            <a:r>
              <a:rPr lang="en-US">
                <a:solidFill>
                  <a:srgbClr val="CC0000"/>
                </a:solidFill>
              </a:rPr>
              <a:t>‘37000’</a:t>
            </a:r>
            <a:r>
              <a:rPr lang="en-US"/>
              <a:t>, 4)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609600" y="2903041"/>
            <a:ext cx="8128907" cy="872034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INSERT INTO</a:t>
            </a:r>
            <a:r>
              <a:rPr lang="en-US"/>
              <a:t> NHANVIEN(HONV, TENLOT, TENNV, MANV, DCHI)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VALUES</a:t>
            </a:r>
            <a:r>
              <a:rPr lang="en-US"/>
              <a:t> (</a:t>
            </a:r>
            <a:r>
              <a:rPr lang="en-US">
                <a:solidFill>
                  <a:srgbClr val="CC0000"/>
                </a:solidFill>
              </a:rPr>
              <a:t>‘Le’</a:t>
            </a:r>
            <a:r>
              <a:rPr lang="en-US"/>
              <a:t>, </a:t>
            </a:r>
            <a:r>
              <a:rPr lang="en-US">
                <a:solidFill>
                  <a:srgbClr val="CC0000"/>
                </a:solidFill>
              </a:rPr>
              <a:t>‘Van’</a:t>
            </a:r>
            <a:r>
              <a:rPr lang="en-US"/>
              <a:t>, </a:t>
            </a:r>
            <a:r>
              <a:rPr lang="en-US">
                <a:solidFill>
                  <a:srgbClr val="CC0000"/>
                </a:solidFill>
              </a:rPr>
              <a:t>‘Tuyen’</a:t>
            </a:r>
            <a:r>
              <a:rPr lang="en-US"/>
              <a:t>, </a:t>
            </a:r>
            <a:r>
              <a:rPr lang="en-US">
                <a:solidFill>
                  <a:srgbClr val="CC0000"/>
                </a:solidFill>
              </a:rPr>
              <a:t>‘635635635’</a:t>
            </a:r>
            <a:r>
              <a:rPr lang="en-US"/>
              <a:t>, </a:t>
            </a:r>
            <a:r>
              <a:rPr lang="en-US">
                <a:solidFill>
                  <a:srgbClr val="777777"/>
                </a:solidFill>
              </a:rPr>
              <a:t>NULL</a:t>
            </a:r>
            <a:r>
              <a:rPr lang="en-US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136330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thao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5105400" cy="4937760"/>
          </a:xfrm>
        </p:spPr>
        <p:txBody>
          <a:bodyPr/>
          <a:lstStyle/>
          <a:p>
            <a:r>
              <a:rPr lang="en-US" dirty="0" err="1" smtClean="0"/>
              <a:t>Muốn</a:t>
            </a:r>
            <a:r>
              <a:rPr lang="en-US" dirty="0" smtClean="0"/>
              <a:t> </a:t>
            </a:r>
            <a:r>
              <a:rPr lang="en-US" dirty="0" err="1" smtClean="0"/>
              <a:t>chạy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lệnh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Chọn</a:t>
            </a:r>
            <a:r>
              <a:rPr lang="en-US" dirty="0" smtClean="0"/>
              <a:t> </a:t>
            </a:r>
            <a:r>
              <a:rPr lang="en-US" dirty="0" err="1" smtClean="0"/>
              <a:t>lệnh</a:t>
            </a:r>
            <a:r>
              <a:rPr lang="en-US" dirty="0" smtClean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chạy</a:t>
            </a:r>
            <a:r>
              <a:rPr lang="en-US" dirty="0" smtClean="0"/>
              <a:t>.</a:t>
            </a:r>
          </a:p>
          <a:p>
            <a:pPr lvl="1"/>
            <a:r>
              <a:rPr lang="en-US" dirty="0" err="1" smtClean="0"/>
              <a:t>Nhấn</a:t>
            </a:r>
            <a:r>
              <a:rPr lang="en-US" dirty="0" smtClean="0"/>
              <a:t> F5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nhấn</a:t>
            </a:r>
            <a:r>
              <a:rPr lang="en-US" dirty="0" smtClean="0"/>
              <a:t> </a:t>
            </a:r>
            <a:r>
              <a:rPr lang="en-US" dirty="0" err="1" smtClean="0"/>
              <a:t>nút</a:t>
            </a:r>
            <a:r>
              <a:rPr lang="en-US" dirty="0" smtClean="0"/>
              <a:t> Execute.</a:t>
            </a:r>
          </a:p>
          <a:p>
            <a:pPr lvl="1"/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chạy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Xem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đang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Mở</a:t>
            </a:r>
            <a:r>
              <a:rPr lang="en-US" dirty="0" smtClean="0"/>
              <a:t> </a:t>
            </a:r>
            <a:r>
              <a:rPr lang="en-US" dirty="0" err="1" smtClean="0"/>
              <a:t>rộng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cửa</a:t>
            </a:r>
            <a:r>
              <a:rPr lang="en-US" dirty="0" smtClean="0"/>
              <a:t> </a:t>
            </a:r>
            <a:r>
              <a:rPr lang="en-US" dirty="0" err="1" smtClean="0"/>
              <a:t>sổ</a:t>
            </a:r>
            <a:r>
              <a:rPr lang="en-US" dirty="0" smtClean="0"/>
              <a:t> Object Explorer</a:t>
            </a:r>
          </a:p>
          <a:p>
            <a:pPr lvl="1"/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click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chuột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menu </a:t>
            </a:r>
            <a:r>
              <a:rPr lang="en-US" dirty="0" err="1" smtClean="0"/>
              <a:t>ngữ</a:t>
            </a:r>
            <a:r>
              <a:rPr lang="en-US" dirty="0" smtClean="0"/>
              <a:t> </a:t>
            </a:r>
            <a:r>
              <a:rPr lang="en-US" dirty="0" err="1" smtClean="0"/>
              <a:t>cảnh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771" y="1445172"/>
            <a:ext cx="4114800" cy="1450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586" y="3048000"/>
            <a:ext cx="3295439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54716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/>
              <a:t>xét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110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trùng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cột</a:t>
            </a:r>
            <a:endParaRPr lang="en-US" dirty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NULL ở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khóa</a:t>
            </a:r>
            <a:r>
              <a:rPr lang="en-US" dirty="0"/>
              <a:t>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NOT NULL</a:t>
            </a:r>
          </a:p>
          <a:p>
            <a:pPr algn="just">
              <a:lnSpc>
                <a:spcPct val="150000"/>
              </a:lnSpc>
            </a:pP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INSERT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gặp</a:t>
            </a:r>
            <a:r>
              <a:rPr lang="en-US" dirty="0"/>
              <a:t> </a:t>
            </a:r>
            <a:r>
              <a:rPr lang="en-US" dirty="0" err="1"/>
              <a:t>lỗi</a:t>
            </a:r>
            <a:r>
              <a:rPr lang="en-US" dirty="0"/>
              <a:t> </a:t>
            </a:r>
            <a:r>
              <a:rPr lang="en-US" dirty="0" err="1"/>
              <a:t>nếu</a:t>
            </a:r>
            <a:r>
              <a:rPr lang="en-US" dirty="0"/>
              <a:t> vi </a:t>
            </a:r>
            <a:r>
              <a:rPr lang="en-US" dirty="0" err="1"/>
              <a:t>phạm</a:t>
            </a:r>
            <a:r>
              <a:rPr lang="en-US" dirty="0"/>
              <a:t> RBTV</a:t>
            </a:r>
          </a:p>
          <a:p>
            <a:pPr lvl="1" algn="just">
              <a:lnSpc>
                <a:spcPct val="150000"/>
              </a:lnSpc>
            </a:pPr>
            <a:r>
              <a:rPr lang="en-US" dirty="0" err="1"/>
              <a:t>Khóa</a:t>
            </a:r>
            <a:r>
              <a:rPr lang="en-US" dirty="0"/>
              <a:t> </a:t>
            </a:r>
            <a:r>
              <a:rPr lang="en-US" dirty="0" err="1"/>
              <a:t>chính</a:t>
            </a:r>
            <a:endParaRPr lang="en-US" dirty="0"/>
          </a:p>
          <a:p>
            <a:pPr lvl="1" algn="just">
              <a:lnSpc>
                <a:spcPct val="150000"/>
              </a:lnSpc>
            </a:pP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chiếu</a:t>
            </a:r>
            <a:endParaRPr lang="en-US" dirty="0"/>
          </a:p>
          <a:p>
            <a:pPr lvl="1" algn="just">
              <a:lnSpc>
                <a:spcPct val="150000"/>
              </a:lnSpc>
            </a:pPr>
            <a:r>
              <a:rPr lang="en-US" dirty="0"/>
              <a:t>NOT NULL -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ràng</a:t>
            </a:r>
            <a:r>
              <a:rPr lang="en-US" dirty="0"/>
              <a:t> </a:t>
            </a:r>
            <a:r>
              <a:rPr lang="en-US" dirty="0" err="1"/>
              <a:t>buộc</a:t>
            </a:r>
            <a:r>
              <a:rPr lang="en-US" dirty="0"/>
              <a:t> NOT NULL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buộc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7021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Lệnh</a:t>
            </a:r>
            <a:r>
              <a:rPr lang="en-US" dirty="0"/>
              <a:t> DELETE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111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xóa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bảng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/>
              <a:t>pháp</a:t>
            </a:r>
            <a:endParaRPr lang="en-US" dirty="0">
              <a:solidFill>
                <a:srgbClr val="777777"/>
              </a:solidFill>
            </a:endParaRPr>
          </a:p>
          <a:p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219200" y="2709366"/>
            <a:ext cx="3352800" cy="872034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DELETE FROM </a:t>
            </a:r>
            <a:r>
              <a:rPr lang="en-US" dirty="0"/>
              <a:t>&lt;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[</a:t>
            </a:r>
            <a:r>
              <a:rPr lang="en-US" b="1" dirty="0">
                <a:solidFill>
                  <a:srgbClr val="0070C0"/>
                </a:solidFill>
              </a:rPr>
              <a:t>WHERE</a:t>
            </a:r>
            <a:r>
              <a:rPr lang="en-US" dirty="0"/>
              <a:t> 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&gt;]</a:t>
            </a:r>
          </a:p>
        </p:txBody>
      </p:sp>
    </p:spTree>
    <p:extLst>
      <p:ext uri="{BB962C8B-B14F-4D97-AF65-F5344CB8AC3E}">
        <p14:creationId xmlns:p14="http://schemas.microsoft.com/office/powerpoint/2010/main" val="38289839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112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295400" y="1600200"/>
            <a:ext cx="3810000" cy="872034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DELETE FROM </a:t>
            </a:r>
            <a:r>
              <a:rPr lang="en-US" dirty="0"/>
              <a:t>NHANVIEN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HONV=</a:t>
            </a:r>
            <a:r>
              <a:rPr lang="en-US" dirty="0">
                <a:solidFill>
                  <a:srgbClr val="CC0000"/>
                </a:solidFill>
              </a:rPr>
              <a:t>‘Tran’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295400" y="3106738"/>
            <a:ext cx="3810000" cy="872034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DELETE FROM </a:t>
            </a:r>
            <a:r>
              <a:rPr lang="en-US"/>
              <a:t>NHANVIEN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WHERE</a:t>
            </a:r>
            <a:r>
              <a:rPr lang="en-US"/>
              <a:t> MANV=</a:t>
            </a:r>
            <a:r>
              <a:rPr lang="en-US">
                <a:solidFill>
                  <a:srgbClr val="CC0000"/>
                </a:solidFill>
              </a:rPr>
              <a:t>‘345345345’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295400" y="4554538"/>
            <a:ext cx="3810000" cy="45653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DELETE FROM </a:t>
            </a:r>
            <a:r>
              <a:rPr lang="en-US"/>
              <a:t>NHANVIEN</a:t>
            </a:r>
          </a:p>
        </p:txBody>
      </p:sp>
    </p:spTree>
    <p:extLst>
      <p:ext uri="{BB962C8B-B14F-4D97-AF65-F5344CB8AC3E}">
        <p14:creationId xmlns:p14="http://schemas.microsoft.com/office/powerpoint/2010/main" val="20467547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113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Xóa</a:t>
            </a:r>
            <a:r>
              <a:rPr lang="en-US" dirty="0"/>
              <a:t> </a:t>
            </a:r>
            <a:r>
              <a:rPr lang="en-US" dirty="0" err="1"/>
              <a:t>đi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ở </a:t>
            </a:r>
            <a:r>
              <a:rPr lang="en-US" dirty="0" err="1"/>
              <a:t>phòng</a:t>
            </a:r>
            <a:r>
              <a:rPr lang="en-US" dirty="0"/>
              <a:t> ‘</a:t>
            </a:r>
            <a:r>
              <a:rPr lang="en-US" dirty="0" err="1"/>
              <a:t>Nghien</a:t>
            </a:r>
            <a:r>
              <a:rPr lang="en-US" dirty="0"/>
              <a:t> </a:t>
            </a:r>
            <a:r>
              <a:rPr lang="en-US" dirty="0" err="1"/>
              <a:t>cuu</a:t>
            </a:r>
            <a:r>
              <a:rPr lang="en-US" dirty="0"/>
              <a:t>’</a:t>
            </a:r>
          </a:p>
          <a:p>
            <a:endParaRPr lang="en-US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295400" y="1996271"/>
            <a:ext cx="5334000" cy="211852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DELETE FROM </a:t>
            </a:r>
            <a:r>
              <a:rPr lang="en-US" dirty="0"/>
              <a:t>NHANVIEN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PHG </a:t>
            </a:r>
            <a:r>
              <a:rPr lang="en-US" dirty="0">
                <a:solidFill>
                  <a:srgbClr val="777777"/>
                </a:solidFill>
              </a:rPr>
              <a:t>IN</a:t>
            </a:r>
            <a:r>
              <a:rPr lang="en-US" dirty="0"/>
              <a:t> (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</a:t>
            </a: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MAPHG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</a:t>
            </a: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PHONGBAN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</a:t>
            </a: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TENPHG=</a:t>
            </a:r>
            <a:r>
              <a:rPr lang="en-US" dirty="0">
                <a:solidFill>
                  <a:srgbClr val="CC0000"/>
                </a:solidFill>
              </a:rPr>
              <a:t>‘</a:t>
            </a:r>
            <a:r>
              <a:rPr lang="en-US" dirty="0" err="1">
                <a:solidFill>
                  <a:srgbClr val="CC0000"/>
                </a:solidFill>
              </a:rPr>
              <a:t>Nghien</a:t>
            </a:r>
            <a:r>
              <a:rPr lang="en-US" dirty="0">
                <a:solidFill>
                  <a:srgbClr val="CC0000"/>
                </a:solidFill>
              </a:rPr>
              <a:t> </a:t>
            </a:r>
            <a:r>
              <a:rPr lang="en-US" dirty="0" err="1">
                <a:solidFill>
                  <a:srgbClr val="CC0000"/>
                </a:solidFill>
              </a:rPr>
              <a:t>cuu</a:t>
            </a:r>
            <a:r>
              <a:rPr lang="en-US" dirty="0">
                <a:solidFill>
                  <a:srgbClr val="CC0000"/>
                </a:solidFill>
              </a:rPr>
              <a:t>’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279670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/>
              <a:t>xét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114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bị</a:t>
            </a:r>
            <a:r>
              <a:rPr lang="en-US" dirty="0"/>
              <a:t> </a:t>
            </a:r>
            <a:r>
              <a:rPr lang="en-US" dirty="0" err="1"/>
              <a:t>xóa</a:t>
            </a:r>
            <a:r>
              <a:rPr lang="en-US" dirty="0"/>
              <a:t> </a:t>
            </a:r>
            <a:r>
              <a:rPr lang="en-US" dirty="0" err="1"/>
              <a:t>phụ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ở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WHERE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ở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WHERE</a:t>
            </a:r>
            <a:r>
              <a:rPr lang="en-US" dirty="0"/>
              <a:t>, </a:t>
            </a:r>
            <a:r>
              <a:rPr lang="en-US" dirty="0" err="1"/>
              <a:t>tất</a:t>
            </a:r>
            <a:r>
              <a:rPr lang="en-US" dirty="0"/>
              <a:t> </a:t>
            </a:r>
            <a:r>
              <a:rPr lang="en-US" dirty="0" err="1"/>
              <a:t>cả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bị</a:t>
            </a:r>
            <a:r>
              <a:rPr lang="en-US" dirty="0"/>
              <a:t> </a:t>
            </a:r>
            <a:r>
              <a:rPr lang="en-US" dirty="0" err="1"/>
              <a:t>xóa</a:t>
            </a:r>
            <a:endParaRPr lang="en-US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DELETE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gây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vi </a:t>
            </a:r>
            <a:r>
              <a:rPr lang="en-US" dirty="0" err="1"/>
              <a:t>phạm</a:t>
            </a:r>
            <a:r>
              <a:rPr lang="en-US" dirty="0"/>
              <a:t> RB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chiếu</a:t>
            </a:r>
            <a:endParaRPr lang="en-US" dirty="0"/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xóa</a:t>
            </a:r>
            <a:endParaRPr lang="en-US" dirty="0"/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dirty="0" err="1"/>
              <a:t>Xóa</a:t>
            </a:r>
            <a:r>
              <a:rPr lang="en-US" dirty="0"/>
              <a:t> </a:t>
            </a:r>
            <a:r>
              <a:rPr lang="en-US" dirty="0" err="1"/>
              <a:t>luôn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chiếu</a:t>
            </a:r>
            <a:r>
              <a:rPr lang="en-US" dirty="0"/>
              <a:t> </a:t>
            </a:r>
            <a:r>
              <a:rPr lang="en-US" dirty="0" err="1"/>
              <a:t>đến</a:t>
            </a:r>
            <a:endParaRPr lang="en-US" dirty="0"/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US" dirty="0">
                <a:solidFill>
                  <a:srgbClr val="0070C0"/>
                </a:solidFill>
              </a:rPr>
              <a:t>CASCADE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NULL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 smtClean="0"/>
              <a:t>chiếu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1549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Lệnh</a:t>
            </a:r>
            <a:r>
              <a:rPr lang="en-US" dirty="0"/>
              <a:t> UPDATE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115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bảng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/>
              <a:t>pháp</a:t>
            </a:r>
            <a:endParaRPr lang="en-US" dirty="0">
              <a:solidFill>
                <a:srgbClr val="777777"/>
              </a:solidFill>
            </a:endParaRPr>
          </a:p>
          <a:p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752600" y="3240375"/>
            <a:ext cx="4953000" cy="2169825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UPDATE</a:t>
            </a:r>
            <a:r>
              <a:rPr lang="en-US" b="1" dirty="0"/>
              <a:t> </a:t>
            </a:r>
            <a:r>
              <a:rPr lang="en-US" dirty="0"/>
              <a:t>&lt;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&gt;</a:t>
            </a:r>
          </a:p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SET</a:t>
            </a:r>
            <a:r>
              <a:rPr lang="en-US" dirty="0"/>
              <a:t> </a:t>
            </a:r>
            <a:r>
              <a:rPr lang="en-US" dirty="0" smtClean="0"/>
              <a:t>	 &lt;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&gt;=&lt;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&gt;,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       </a:t>
            </a:r>
            <a:r>
              <a:rPr lang="en-US" dirty="0" smtClean="0"/>
              <a:t>        &lt;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&gt;=&lt;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&gt;, 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        </a:t>
            </a:r>
            <a:r>
              <a:rPr lang="en-US" dirty="0" smtClean="0"/>
              <a:t>        …</a:t>
            </a:r>
            <a:endParaRPr lang="en-US" dirty="0"/>
          </a:p>
          <a:p>
            <a:pPr algn="just">
              <a:lnSpc>
                <a:spcPct val="150000"/>
              </a:lnSpc>
            </a:pPr>
            <a:r>
              <a:rPr lang="en-US" dirty="0">
                <a:solidFill>
                  <a:srgbClr val="0070C0"/>
                </a:solidFill>
              </a:rPr>
              <a:t>[</a:t>
            </a:r>
            <a:r>
              <a:rPr lang="en-US" b="1" dirty="0">
                <a:solidFill>
                  <a:srgbClr val="0070C0"/>
                </a:solidFill>
              </a:rPr>
              <a:t>WHERE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&gt;]</a:t>
            </a:r>
          </a:p>
        </p:txBody>
      </p:sp>
    </p:spTree>
    <p:extLst>
      <p:ext uri="{BB962C8B-B14F-4D97-AF65-F5344CB8AC3E}">
        <p14:creationId xmlns:p14="http://schemas.microsoft.com/office/powerpoint/2010/main" val="20025444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116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286000" y="1752600"/>
            <a:ext cx="3810000" cy="12875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UPDATE </a:t>
            </a:r>
            <a:r>
              <a:rPr lang="en-US" dirty="0"/>
              <a:t>NHANVIEN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SET</a:t>
            </a:r>
            <a:r>
              <a:rPr lang="en-US" dirty="0"/>
              <a:t> NGSINH=</a:t>
            </a:r>
            <a:r>
              <a:rPr lang="en-US" dirty="0">
                <a:solidFill>
                  <a:srgbClr val="CC0000"/>
                </a:solidFill>
              </a:rPr>
              <a:t>’08/12/1965’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MANV=</a:t>
            </a:r>
            <a:r>
              <a:rPr lang="en-US" dirty="0">
                <a:solidFill>
                  <a:srgbClr val="CC0000"/>
                </a:solidFill>
              </a:rPr>
              <a:t>‘333445555’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286000" y="3868738"/>
            <a:ext cx="3810000" cy="90024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UPDATE </a:t>
            </a:r>
            <a:r>
              <a:rPr lang="en-US"/>
              <a:t>NHANVIEN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SET</a:t>
            </a:r>
            <a:r>
              <a:rPr lang="en-US"/>
              <a:t> LUONG=LUONG*1.1</a:t>
            </a:r>
          </a:p>
        </p:txBody>
      </p:sp>
    </p:spTree>
    <p:extLst>
      <p:ext uri="{BB962C8B-B14F-4D97-AF65-F5344CB8AC3E}">
        <p14:creationId xmlns:p14="http://schemas.microsoft.com/office/powerpoint/2010/main" val="3233730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117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mã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10, </a:t>
            </a:r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nơi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‘</a:t>
            </a:r>
            <a:r>
              <a:rPr lang="en-US" dirty="0" err="1"/>
              <a:t>Vung</a:t>
            </a:r>
            <a:r>
              <a:rPr lang="en-US" dirty="0"/>
              <a:t> Tau’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ban </a:t>
            </a:r>
            <a:r>
              <a:rPr lang="en-US" dirty="0" err="1"/>
              <a:t>phụ</a:t>
            </a:r>
            <a:r>
              <a:rPr lang="en-US" dirty="0"/>
              <a:t> </a:t>
            </a:r>
            <a:r>
              <a:rPr lang="en-US" dirty="0" err="1"/>
              <a:t>trách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5</a:t>
            </a:r>
          </a:p>
          <a:p>
            <a:endParaRPr lang="en-US" dirty="0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295400" y="2286000"/>
            <a:ext cx="4800600" cy="12875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UPDATE </a:t>
            </a:r>
            <a:r>
              <a:rPr lang="en-US" dirty="0"/>
              <a:t>DEAN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SET</a:t>
            </a:r>
            <a:r>
              <a:rPr lang="en-US" dirty="0"/>
              <a:t> DIADIEM_DA=</a:t>
            </a:r>
            <a:r>
              <a:rPr lang="en-US" dirty="0">
                <a:solidFill>
                  <a:srgbClr val="CC0000"/>
                </a:solidFill>
              </a:rPr>
              <a:t>’</a:t>
            </a:r>
            <a:r>
              <a:rPr lang="en-US" dirty="0" err="1">
                <a:solidFill>
                  <a:srgbClr val="CC0000"/>
                </a:solidFill>
              </a:rPr>
              <a:t>Vung</a:t>
            </a:r>
            <a:r>
              <a:rPr lang="en-US" dirty="0">
                <a:solidFill>
                  <a:srgbClr val="CC0000"/>
                </a:solidFill>
              </a:rPr>
              <a:t> Tau’</a:t>
            </a:r>
            <a:r>
              <a:rPr lang="en-US" dirty="0"/>
              <a:t>, PHONG=5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MADA=10</a:t>
            </a:r>
          </a:p>
        </p:txBody>
      </p:sp>
    </p:spTree>
    <p:extLst>
      <p:ext uri="{BB962C8B-B14F-4D97-AF65-F5344CB8AC3E}">
        <p14:creationId xmlns:p14="http://schemas.microsoft.com/office/powerpoint/2010/main" val="15962266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 smtClean="0"/>
              <a:t>xét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118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thỏa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WHERE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cập</a:t>
            </a:r>
            <a:r>
              <a:rPr lang="en-US" dirty="0"/>
              <a:t> </a:t>
            </a:r>
            <a:r>
              <a:rPr lang="en-US" dirty="0" err="1"/>
              <a:t>nhật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mới</a:t>
            </a:r>
            <a:endParaRPr lang="en-US" dirty="0"/>
          </a:p>
          <a:p>
            <a:pPr algn="just">
              <a:lnSpc>
                <a:spcPct val="150000"/>
              </a:lnSpc>
            </a:pP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ở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WHERE, </a:t>
            </a:r>
            <a:r>
              <a:rPr lang="en-US" dirty="0" err="1"/>
              <a:t>tất</a:t>
            </a:r>
            <a:r>
              <a:rPr lang="en-US" dirty="0"/>
              <a:t> </a:t>
            </a:r>
            <a:r>
              <a:rPr lang="en-US" dirty="0" err="1"/>
              <a:t>cả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bị</a:t>
            </a:r>
            <a:r>
              <a:rPr lang="en-US" dirty="0"/>
              <a:t> </a:t>
            </a:r>
            <a:r>
              <a:rPr lang="en-US" dirty="0" err="1"/>
              <a:t>cập</a:t>
            </a:r>
            <a:r>
              <a:rPr lang="en-US" dirty="0"/>
              <a:t> </a:t>
            </a:r>
            <a:r>
              <a:rPr lang="en-US" dirty="0" err="1"/>
              <a:t>nhật</a:t>
            </a:r>
            <a:endParaRPr lang="en-US" dirty="0"/>
          </a:p>
          <a:p>
            <a:pPr algn="just">
              <a:lnSpc>
                <a:spcPct val="150000"/>
              </a:lnSpc>
            </a:pPr>
            <a:r>
              <a:rPr lang="en-US" dirty="0" err="1"/>
              <a:t>Lệnh</a:t>
            </a:r>
            <a:r>
              <a:rPr lang="en-US" dirty="0"/>
              <a:t> UPDATE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gây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vi </a:t>
            </a:r>
            <a:r>
              <a:rPr lang="en-US" dirty="0" err="1"/>
              <a:t>phạm</a:t>
            </a:r>
            <a:r>
              <a:rPr lang="en-US" dirty="0"/>
              <a:t> RB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chiếu</a:t>
            </a:r>
            <a:endParaRPr lang="en-US" dirty="0"/>
          </a:p>
          <a:p>
            <a:pPr lvl="1" algn="just">
              <a:lnSpc>
                <a:spcPct val="150000"/>
              </a:lnSpc>
            </a:pP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sửa</a:t>
            </a:r>
            <a:endParaRPr lang="en-US" dirty="0"/>
          </a:p>
          <a:p>
            <a:pPr lvl="1" algn="just">
              <a:lnSpc>
                <a:spcPct val="150000"/>
              </a:lnSpc>
            </a:pPr>
            <a:r>
              <a:rPr lang="en-US" dirty="0" err="1"/>
              <a:t>Sửa</a:t>
            </a:r>
            <a:r>
              <a:rPr lang="en-US" dirty="0"/>
              <a:t> </a:t>
            </a:r>
            <a:r>
              <a:rPr lang="en-US" dirty="0" err="1"/>
              <a:t>luôn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chiếu</a:t>
            </a:r>
            <a:r>
              <a:rPr lang="en-US" dirty="0"/>
              <a:t> </a:t>
            </a:r>
            <a:r>
              <a:rPr lang="en-US" dirty="0" err="1"/>
              <a:t>đến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3014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Lệnh</a:t>
            </a:r>
            <a:r>
              <a:rPr lang="en-US" dirty="0" smtClean="0"/>
              <a:t> GO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Lệnh</a:t>
            </a:r>
            <a:r>
              <a:rPr lang="en-US" dirty="0" smtClean="0"/>
              <a:t> GO (GO command)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khóa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SQL (SQL statement).</a:t>
            </a:r>
          </a:p>
          <a:p>
            <a:r>
              <a:rPr lang="en-US" dirty="0" smtClean="0"/>
              <a:t>GO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lệnh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bởi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biên</a:t>
            </a:r>
            <a:r>
              <a:rPr lang="en-US" dirty="0" smtClean="0"/>
              <a:t> </a:t>
            </a:r>
            <a:r>
              <a:rPr lang="en-US" dirty="0" err="1" smtClean="0"/>
              <a:t>dịch</a:t>
            </a:r>
            <a:r>
              <a:rPr lang="en-US" dirty="0" smtClean="0"/>
              <a:t> MS SQL code editor.</a:t>
            </a:r>
          </a:p>
          <a:p>
            <a:r>
              <a:rPr lang="en-US" dirty="0" smtClean="0"/>
              <a:t>GO </a:t>
            </a:r>
            <a:r>
              <a:rPr lang="en-US" dirty="0" err="1" smtClean="0"/>
              <a:t>đánh</a:t>
            </a:r>
            <a:r>
              <a:rPr lang="en-US" dirty="0" smtClean="0"/>
              <a:t> </a:t>
            </a:r>
            <a:r>
              <a:rPr lang="en-US" dirty="0" err="1" smtClean="0"/>
              <a:t>dấu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thúc</a:t>
            </a:r>
            <a:r>
              <a:rPr lang="en-US" dirty="0" smtClean="0"/>
              <a:t> 1 </a:t>
            </a:r>
            <a:r>
              <a:rPr lang="en-US" dirty="0" err="1" smtClean="0"/>
              <a:t>tập</a:t>
            </a:r>
            <a:r>
              <a:rPr lang="en-US" dirty="0" smtClean="0"/>
              <a:t> </a:t>
            </a:r>
            <a:r>
              <a:rPr lang="en-US" dirty="0" err="1" smtClean="0"/>
              <a:t>lệnh</a:t>
            </a:r>
            <a:r>
              <a:rPr lang="en-US" dirty="0" smtClean="0"/>
              <a:t> SQL (batch)</a:t>
            </a:r>
          </a:p>
          <a:p>
            <a:r>
              <a:rPr lang="en-US" dirty="0" err="1" smtClean="0"/>
              <a:t>Mỗi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r>
              <a:rPr lang="en-US" dirty="0" smtClean="0"/>
              <a:t> </a:t>
            </a:r>
            <a:r>
              <a:rPr lang="en-US" dirty="0" err="1" smtClean="0"/>
              <a:t>lệnh</a:t>
            </a:r>
            <a:r>
              <a:rPr lang="en-US" dirty="0" smtClean="0"/>
              <a:t> SQL </a:t>
            </a:r>
            <a:r>
              <a:rPr lang="en-US" dirty="0" err="1" smtClean="0"/>
              <a:t>sẽ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thi</a:t>
            </a:r>
            <a:r>
              <a:rPr lang="en-US" dirty="0" smtClean="0"/>
              <a:t> </a:t>
            </a:r>
            <a:r>
              <a:rPr lang="en-US" dirty="0" err="1" smtClean="0"/>
              <a:t>đồng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, </a:t>
            </a:r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xảy</a:t>
            </a:r>
            <a:r>
              <a:rPr lang="en-US" dirty="0" smtClean="0"/>
              <a:t> </a:t>
            </a:r>
            <a:r>
              <a:rPr lang="en-US" dirty="0" err="1" smtClean="0"/>
              <a:t>ra</a:t>
            </a:r>
            <a:r>
              <a:rPr lang="en-US" dirty="0" smtClean="0"/>
              <a:t> </a:t>
            </a:r>
            <a:r>
              <a:rPr lang="en-US" dirty="0" err="1" smtClean="0"/>
              <a:t>lỗi</a:t>
            </a:r>
            <a:r>
              <a:rPr lang="en-US" dirty="0" smtClean="0"/>
              <a:t> ở </a:t>
            </a:r>
            <a:r>
              <a:rPr lang="en-US" dirty="0" err="1" smtClean="0"/>
              <a:t>bất</a:t>
            </a:r>
            <a:r>
              <a:rPr lang="en-US" dirty="0" smtClean="0"/>
              <a:t> </a:t>
            </a:r>
            <a:r>
              <a:rPr lang="en-US" dirty="0" err="1" smtClean="0"/>
              <a:t>kì</a:t>
            </a:r>
            <a:r>
              <a:rPr lang="en-US" dirty="0" smtClean="0"/>
              <a:t> </a:t>
            </a:r>
            <a:r>
              <a:rPr lang="en-US" dirty="0" err="1" smtClean="0"/>
              <a:t>lệnh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sẽ</a:t>
            </a:r>
            <a:r>
              <a:rPr lang="en-US" dirty="0" smtClean="0"/>
              <a:t> </a:t>
            </a:r>
            <a:r>
              <a:rPr lang="en-US" dirty="0" err="1" smtClean="0"/>
              <a:t>hủy</a:t>
            </a:r>
            <a:r>
              <a:rPr lang="en-US" dirty="0" smtClean="0"/>
              <a:t> </a:t>
            </a:r>
            <a:r>
              <a:rPr lang="en-US" dirty="0" err="1" smtClean="0"/>
              <a:t>bỏ</a:t>
            </a:r>
            <a:r>
              <a:rPr lang="en-US" dirty="0" smtClean="0"/>
              <a:t> </a:t>
            </a:r>
            <a:r>
              <a:rPr lang="en-US" dirty="0" err="1" smtClean="0"/>
              <a:t>toàn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lệnh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r>
              <a:rPr lang="en-US" dirty="0" smtClean="0"/>
              <a:t> </a:t>
            </a:r>
            <a:r>
              <a:rPr lang="en-US" dirty="0" err="1" smtClean="0"/>
              <a:t>lệnh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8102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Lệnh</a:t>
            </a:r>
            <a:r>
              <a:rPr lang="en-US" dirty="0" smtClean="0"/>
              <a:t> GO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: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1695271"/>
            <a:ext cx="838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drop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database</a:t>
            </a:r>
            <a:r>
              <a:rPr lang="en-US" dirty="0">
                <a:solidFill>
                  <a:prstClr val="black"/>
                </a:solidFill>
              </a:rPr>
              <a:t> test</a:t>
            </a:r>
          </a:p>
          <a:p>
            <a:r>
              <a:rPr lang="en-US" dirty="0">
                <a:solidFill>
                  <a:srgbClr val="0000FF"/>
                </a:solidFill>
              </a:rPr>
              <a:t>create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database</a:t>
            </a:r>
            <a:r>
              <a:rPr lang="en-US" dirty="0">
                <a:solidFill>
                  <a:prstClr val="black"/>
                </a:solidFill>
              </a:rPr>
              <a:t> test</a:t>
            </a:r>
          </a:p>
          <a:p>
            <a:r>
              <a:rPr lang="en-US" dirty="0">
                <a:solidFill>
                  <a:srgbClr val="0000FF"/>
                </a:solidFill>
              </a:rPr>
              <a:t>use</a:t>
            </a:r>
            <a:r>
              <a:rPr lang="en-US" dirty="0">
                <a:solidFill>
                  <a:prstClr val="black"/>
                </a:solidFill>
              </a:rPr>
              <a:t> test</a:t>
            </a:r>
          </a:p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3198674"/>
            <a:ext cx="838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rgbClr val="0000FF"/>
                </a:solidFill>
              </a:rPr>
              <a:t>drop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database</a:t>
            </a:r>
            <a:r>
              <a:rPr lang="en-US" dirty="0">
                <a:solidFill>
                  <a:prstClr val="black"/>
                </a:solidFill>
              </a:rPr>
              <a:t> test</a:t>
            </a:r>
          </a:p>
          <a:p>
            <a:pPr lvl="0"/>
            <a:r>
              <a:rPr lang="en-US" dirty="0">
                <a:solidFill>
                  <a:prstClr val="black"/>
                </a:solidFill>
              </a:rPr>
              <a:t>GO</a:t>
            </a:r>
          </a:p>
          <a:p>
            <a:pPr lvl="0"/>
            <a:r>
              <a:rPr lang="en-US" dirty="0">
                <a:solidFill>
                  <a:srgbClr val="0000FF"/>
                </a:solidFill>
              </a:rPr>
              <a:t>create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database</a:t>
            </a:r>
            <a:r>
              <a:rPr lang="en-US" dirty="0">
                <a:solidFill>
                  <a:prstClr val="black"/>
                </a:solidFill>
              </a:rPr>
              <a:t> test</a:t>
            </a:r>
          </a:p>
          <a:p>
            <a:pPr lvl="0"/>
            <a:r>
              <a:rPr lang="en-US" dirty="0">
                <a:solidFill>
                  <a:prstClr val="black"/>
                </a:solidFill>
              </a:rPr>
              <a:t>GO</a:t>
            </a:r>
          </a:p>
          <a:p>
            <a:pPr lvl="0"/>
            <a:r>
              <a:rPr lang="en-US" dirty="0">
                <a:solidFill>
                  <a:srgbClr val="0000FF"/>
                </a:solidFill>
              </a:rPr>
              <a:t>use</a:t>
            </a:r>
            <a:r>
              <a:rPr lang="en-US" dirty="0">
                <a:solidFill>
                  <a:prstClr val="black"/>
                </a:solidFill>
              </a:rPr>
              <a:t> test</a:t>
            </a:r>
          </a:p>
          <a:p>
            <a:pPr lvl="0"/>
            <a:r>
              <a:rPr lang="en-US" dirty="0">
                <a:solidFill>
                  <a:prstClr val="black"/>
                </a:solidFill>
              </a:rPr>
              <a:t>GO</a:t>
            </a:r>
          </a:p>
        </p:txBody>
      </p:sp>
    </p:spTree>
    <p:extLst>
      <p:ext uri="{BB962C8B-B14F-4D97-AF65-F5344CB8AC3E}">
        <p14:creationId xmlns:p14="http://schemas.microsoft.com/office/powerpoint/2010/main" val="9603250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4837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 smtClean="0"/>
              <a:t>nhóm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lệnh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nghĩa</a:t>
            </a:r>
            <a:endParaRPr lang="en-US" dirty="0"/>
          </a:p>
          <a:p>
            <a:pPr lvl="1"/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en-US" dirty="0"/>
          </a:p>
          <a:p>
            <a:pPr lvl="1"/>
            <a:r>
              <a:rPr lang="en-US" dirty="0" err="1" smtClean="0"/>
              <a:t>Cấu</a:t>
            </a:r>
            <a:r>
              <a:rPr lang="en-US" dirty="0" smtClean="0"/>
              <a:t> </a:t>
            </a:r>
            <a:r>
              <a:rPr lang="en-US" dirty="0" err="1" smtClean="0"/>
              <a:t>trúc</a:t>
            </a:r>
            <a:r>
              <a:rPr lang="en-US" dirty="0"/>
              <a:t> </a:t>
            </a:r>
            <a:r>
              <a:rPr lang="en-US" dirty="0" err="1" smtClean="0"/>
              <a:t>bảng</a:t>
            </a:r>
            <a:endParaRPr lang="en-US" dirty="0"/>
          </a:p>
          <a:p>
            <a:pPr lvl="1"/>
            <a:r>
              <a:rPr lang="en-US" dirty="0" err="1" smtClean="0"/>
              <a:t>Kiểu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từng</a:t>
            </a:r>
            <a:r>
              <a:rPr lang="en-US" dirty="0" smtClean="0"/>
              <a:t> </a:t>
            </a:r>
            <a:r>
              <a:rPr lang="en-US" dirty="0" err="1" smtClean="0"/>
              <a:t>thuộc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endParaRPr lang="en-US" dirty="0"/>
          </a:p>
          <a:p>
            <a:pPr lvl="1"/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ràng</a:t>
            </a:r>
            <a:r>
              <a:rPr lang="en-US" dirty="0" smtClean="0"/>
              <a:t> </a:t>
            </a:r>
            <a:r>
              <a:rPr lang="en-US" dirty="0" err="1"/>
              <a:t>buộc</a:t>
            </a:r>
            <a:r>
              <a:rPr lang="en-US" dirty="0"/>
              <a:t> </a:t>
            </a:r>
            <a:r>
              <a:rPr lang="en-US" dirty="0" err="1"/>
              <a:t>toàn</a:t>
            </a:r>
            <a:r>
              <a:rPr lang="en-US" dirty="0"/>
              <a:t> </a:t>
            </a:r>
            <a:r>
              <a:rPr lang="en-US" dirty="0" err="1" smtClean="0"/>
              <a:t>vẹn</a:t>
            </a:r>
            <a:endParaRPr lang="en-US" dirty="0" smtClean="0"/>
          </a:p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lệnh</a:t>
            </a:r>
            <a:r>
              <a:rPr lang="en-US" dirty="0" smtClean="0"/>
              <a:t> </a:t>
            </a:r>
            <a:r>
              <a:rPr lang="en-US" dirty="0" err="1" smtClean="0"/>
              <a:t>chủ</a:t>
            </a:r>
            <a:r>
              <a:rPr lang="en-US" dirty="0" smtClean="0"/>
              <a:t> </a:t>
            </a:r>
            <a:r>
              <a:rPr lang="en-US" dirty="0" err="1" smtClean="0"/>
              <a:t>yếu</a:t>
            </a:r>
            <a:r>
              <a:rPr lang="en-US" dirty="0" smtClean="0"/>
              <a:t> </a:t>
            </a:r>
            <a:r>
              <a:rPr lang="en-US" dirty="0" err="1" smtClean="0"/>
              <a:t>gồm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dirty="0"/>
              <a:t>CREATE </a:t>
            </a:r>
            <a:r>
              <a:rPr lang="en-US" dirty="0" smtClean="0"/>
              <a:t>DATABASE (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CREATE </a:t>
            </a:r>
            <a:r>
              <a:rPr lang="en-US" dirty="0"/>
              <a:t>TABLE (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DROP TABLE (</a:t>
            </a:r>
            <a:r>
              <a:rPr lang="en-US" dirty="0" err="1"/>
              <a:t>xóa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ALTER TABLE (</a:t>
            </a:r>
            <a:r>
              <a:rPr lang="en-US" dirty="0" err="1"/>
              <a:t>sửa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)</a:t>
            </a:r>
          </a:p>
          <a:p>
            <a:pPr lvl="1"/>
            <a:r>
              <a:rPr lang="en-US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640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SQL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Kiểu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nguyên</a:t>
            </a:r>
            <a:r>
              <a:rPr lang="en-US" dirty="0"/>
              <a:t> </a:t>
            </a:r>
            <a:r>
              <a:rPr lang="en-US" dirty="0" smtClean="0"/>
              <a:t>(Integer): </a:t>
            </a:r>
            <a:r>
              <a:rPr lang="en-US" dirty="0" err="1" smtClean="0"/>
              <a:t>int</a:t>
            </a:r>
            <a:r>
              <a:rPr lang="en-US" dirty="0" smtClean="0"/>
              <a:t>, </a:t>
            </a:r>
            <a:r>
              <a:rPr lang="en-US" dirty="0" err="1" smtClean="0"/>
              <a:t>bigint</a:t>
            </a:r>
            <a:r>
              <a:rPr lang="en-US" dirty="0" smtClean="0"/>
              <a:t>, </a:t>
            </a:r>
            <a:r>
              <a:rPr lang="en-US" dirty="0" err="1" smtClean="0"/>
              <a:t>smallint</a:t>
            </a:r>
            <a:r>
              <a:rPr lang="en-US" dirty="0" smtClean="0"/>
              <a:t>, </a:t>
            </a:r>
            <a:r>
              <a:rPr lang="en-US" dirty="0" err="1" smtClean="0"/>
              <a:t>tinyint</a:t>
            </a:r>
            <a:r>
              <a:rPr lang="en-US" dirty="0" smtClean="0"/>
              <a:t>…</a:t>
            </a:r>
          </a:p>
          <a:p>
            <a:pPr lvl="1"/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: float, real</a:t>
            </a:r>
          </a:p>
          <a:p>
            <a:r>
              <a:rPr lang="en-US" dirty="0" err="1" smtClean="0"/>
              <a:t>Kiểu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 </a:t>
            </a:r>
            <a:r>
              <a:rPr lang="en-US" dirty="0" err="1" smtClean="0"/>
              <a:t>giờ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Datetime</a:t>
            </a:r>
            <a:endParaRPr lang="en-US" dirty="0" smtClean="0"/>
          </a:p>
          <a:p>
            <a:pPr lvl="1"/>
            <a:r>
              <a:rPr lang="en-US" dirty="0" err="1" smtClean="0"/>
              <a:t>Smalldatetime</a:t>
            </a:r>
            <a:endParaRPr lang="en-US" dirty="0" smtClean="0"/>
          </a:p>
          <a:p>
            <a:r>
              <a:rPr lang="en-US" dirty="0" err="1" smtClean="0"/>
              <a:t>Kiểu</a:t>
            </a:r>
            <a:r>
              <a:rPr lang="en-US" dirty="0" smtClean="0"/>
              <a:t> </a:t>
            </a:r>
            <a:r>
              <a:rPr lang="en-US" dirty="0" err="1" smtClean="0"/>
              <a:t>chuỗi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Chiều</a:t>
            </a:r>
            <a:r>
              <a:rPr lang="en-US" dirty="0" smtClean="0"/>
              <a:t> </a:t>
            </a:r>
            <a:r>
              <a:rPr lang="en-US" dirty="0" err="1" smtClean="0"/>
              <a:t>dài</a:t>
            </a:r>
            <a:r>
              <a:rPr lang="en-US" dirty="0" smtClean="0"/>
              <a:t> </a:t>
            </a:r>
            <a:r>
              <a:rPr lang="en-US" dirty="0" err="1" smtClean="0"/>
              <a:t>cố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: char, </a:t>
            </a:r>
            <a:r>
              <a:rPr lang="en-US" dirty="0" err="1" smtClean="0"/>
              <a:t>nchar</a:t>
            </a:r>
            <a:r>
              <a:rPr lang="en-US" dirty="0" smtClean="0"/>
              <a:t> (Unicode)</a:t>
            </a:r>
          </a:p>
          <a:p>
            <a:pPr lvl="1"/>
            <a:r>
              <a:rPr lang="en-US" dirty="0" err="1" smtClean="0"/>
              <a:t>Chiều</a:t>
            </a:r>
            <a:r>
              <a:rPr lang="en-US" dirty="0" smtClean="0"/>
              <a:t> </a:t>
            </a:r>
            <a:r>
              <a:rPr lang="en-US" dirty="0" err="1" smtClean="0"/>
              <a:t>dài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đổi</a:t>
            </a:r>
            <a:r>
              <a:rPr lang="en-US" dirty="0" smtClean="0"/>
              <a:t>: </a:t>
            </a:r>
            <a:r>
              <a:rPr lang="en-US" dirty="0" err="1" smtClean="0"/>
              <a:t>varchar</a:t>
            </a:r>
            <a:r>
              <a:rPr lang="en-US" dirty="0" smtClean="0"/>
              <a:t>, </a:t>
            </a:r>
            <a:r>
              <a:rPr lang="en-US" dirty="0" err="1" smtClean="0"/>
              <a:t>nvarchar</a:t>
            </a:r>
            <a:endParaRPr lang="en-US" dirty="0" smtClean="0"/>
          </a:p>
          <a:p>
            <a:r>
              <a:rPr lang="en-US" dirty="0" err="1" smtClean="0"/>
              <a:t>Kiểu</a:t>
            </a:r>
            <a:r>
              <a:rPr lang="en-US" dirty="0" smtClean="0"/>
              <a:t> bit: TRUE/FALSE hay 1/0.</a:t>
            </a:r>
          </a:p>
        </p:txBody>
      </p:sp>
    </p:spTree>
    <p:extLst>
      <p:ext uri="{BB962C8B-B14F-4D97-AF65-F5344CB8AC3E}">
        <p14:creationId xmlns:p14="http://schemas.microsoft.com/office/powerpoint/2010/main" val="6572777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Tạo</a:t>
            </a:r>
            <a:r>
              <a:rPr lang="en-US" dirty="0"/>
              <a:t> CSDL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Mỗi</a:t>
            </a:r>
            <a:r>
              <a:rPr lang="en-US" dirty="0" smtClean="0"/>
              <a:t> CSDL (</a:t>
            </a:r>
            <a:r>
              <a:rPr lang="en-US" dirty="0" err="1" smtClean="0"/>
              <a:t>trong</a:t>
            </a:r>
            <a:r>
              <a:rPr lang="en-US" dirty="0" smtClean="0"/>
              <a:t> MS SQL Server)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tên</a:t>
            </a:r>
            <a:r>
              <a:rPr lang="en-US" dirty="0" smtClean="0"/>
              <a:t> </a:t>
            </a:r>
            <a:r>
              <a:rPr lang="en-US" dirty="0" err="1" smtClean="0"/>
              <a:t>duy</a:t>
            </a:r>
            <a:r>
              <a:rPr lang="en-US" dirty="0" smtClean="0"/>
              <a:t> </a:t>
            </a:r>
            <a:r>
              <a:rPr lang="en-US" dirty="0" err="1" smtClean="0"/>
              <a:t>nhất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Mỗi</a:t>
            </a:r>
            <a:r>
              <a:rPr lang="en-US" dirty="0" smtClean="0"/>
              <a:t> CSDL </a:t>
            </a:r>
            <a:r>
              <a:rPr lang="en-US" dirty="0" err="1" smtClean="0"/>
              <a:t>gồm</a:t>
            </a:r>
            <a:r>
              <a:rPr lang="en-US" dirty="0" smtClean="0"/>
              <a:t> 2 </a:t>
            </a:r>
            <a:r>
              <a:rPr lang="en-US" dirty="0" err="1" smtClean="0"/>
              <a:t>tập</a:t>
            </a:r>
            <a:r>
              <a:rPr lang="en-US" dirty="0" smtClean="0"/>
              <a:t> tin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Tập</a:t>
            </a:r>
            <a:r>
              <a:rPr lang="en-US" dirty="0" smtClean="0"/>
              <a:t> tin .MDF: </a:t>
            </a:r>
            <a:r>
              <a:rPr lang="en-US" dirty="0" err="1" smtClean="0"/>
              <a:t>lưu</a:t>
            </a:r>
            <a:r>
              <a:rPr lang="en-US" dirty="0" smtClean="0"/>
              <a:t> </a:t>
            </a:r>
            <a:r>
              <a:rPr lang="en-US" dirty="0" err="1" smtClean="0"/>
              <a:t>trữ</a:t>
            </a:r>
            <a:r>
              <a:rPr lang="en-US" dirty="0" smtClean="0"/>
              <a:t> </a:t>
            </a:r>
            <a:r>
              <a:rPr lang="en-US" dirty="0" err="1" smtClean="0"/>
              <a:t>nội</a:t>
            </a:r>
            <a:r>
              <a:rPr lang="en-US" dirty="0" smtClean="0"/>
              <a:t> dung CSDL</a:t>
            </a:r>
          </a:p>
          <a:p>
            <a:pPr lvl="1"/>
            <a:r>
              <a:rPr lang="en-US" dirty="0" err="1" smtClean="0"/>
              <a:t>Tập</a:t>
            </a:r>
            <a:r>
              <a:rPr lang="en-US" dirty="0" smtClean="0"/>
              <a:t> tin .LDF: </a:t>
            </a:r>
            <a:r>
              <a:rPr lang="en-US" dirty="0" err="1" smtClean="0"/>
              <a:t>lưu</a:t>
            </a:r>
            <a:r>
              <a:rPr lang="en-US" dirty="0" smtClean="0"/>
              <a:t> </a:t>
            </a:r>
            <a:r>
              <a:rPr lang="en-US" dirty="0" err="1" smtClean="0"/>
              <a:t>trữ</a:t>
            </a:r>
            <a:r>
              <a:rPr lang="en-US" dirty="0" smtClean="0"/>
              <a:t> log</a:t>
            </a:r>
          </a:p>
          <a:p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chạy</a:t>
            </a:r>
            <a:r>
              <a:rPr lang="en-US" dirty="0" smtClean="0"/>
              <a:t>, </a:t>
            </a:r>
            <a:r>
              <a:rPr lang="en-US" dirty="0" err="1" smtClean="0"/>
              <a:t>đọc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hay </a:t>
            </a:r>
            <a:r>
              <a:rPr lang="en-US" dirty="0" err="1" smtClean="0"/>
              <a:t>thất</a:t>
            </a:r>
            <a:r>
              <a:rPr lang="en-US" dirty="0" smtClean="0"/>
              <a:t> </a:t>
            </a:r>
            <a:r>
              <a:rPr lang="en-US" dirty="0" err="1" smtClean="0"/>
              <a:t>bại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cửa</a:t>
            </a:r>
            <a:r>
              <a:rPr lang="en-US" dirty="0" smtClean="0"/>
              <a:t> </a:t>
            </a:r>
            <a:r>
              <a:rPr lang="en-US" dirty="0" err="1" smtClean="0"/>
              <a:t>sổ</a:t>
            </a:r>
            <a:r>
              <a:rPr lang="en-US" dirty="0" smtClean="0"/>
              <a:t> Message.</a:t>
            </a:r>
          </a:p>
          <a:p>
            <a:r>
              <a:rPr lang="en-US" dirty="0" err="1" smtClean="0"/>
              <a:t>Dựa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 </a:t>
            </a:r>
            <a:r>
              <a:rPr lang="en-US" dirty="0" err="1" smtClean="0"/>
              <a:t>lỗi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biết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nguyên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r>
              <a:rPr lang="en-US" dirty="0"/>
              <a:t> </a:t>
            </a:r>
            <a:r>
              <a:rPr lang="en-US" dirty="0" err="1" smtClean="0"/>
              <a:t>lỗi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chạy</a:t>
            </a:r>
            <a:r>
              <a:rPr lang="en-US" dirty="0" smtClean="0"/>
              <a:t> </a:t>
            </a:r>
            <a:r>
              <a:rPr lang="en-US" dirty="0" err="1" smtClean="0"/>
              <a:t>lệnh</a:t>
            </a:r>
            <a:r>
              <a:rPr lang="en-US" dirty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 CSDL, </a:t>
            </a:r>
            <a:r>
              <a:rPr lang="en-US" dirty="0" err="1" smtClean="0"/>
              <a:t>nhớ</a:t>
            </a:r>
            <a:r>
              <a:rPr lang="en-US" dirty="0" smtClean="0"/>
              <a:t> </a:t>
            </a:r>
            <a:r>
              <a:rPr lang="en-US" smtClean="0"/>
              <a:t>refresh Database.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3383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Tạo</a:t>
            </a:r>
            <a:r>
              <a:rPr lang="en-US" dirty="0" smtClean="0"/>
              <a:t> CSDL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CREATE DATABASE </a:t>
            </a:r>
            <a:r>
              <a:rPr lang="en-US" i="1" dirty="0" err="1"/>
              <a:t>database_name</a:t>
            </a:r>
            <a:r>
              <a:rPr lang="en-US" i="1" dirty="0"/>
              <a:t> </a:t>
            </a:r>
            <a:endParaRPr lang="en-US" i="1" dirty="0" smtClean="0"/>
          </a:p>
          <a:p>
            <a:pPr marL="0" indent="0">
              <a:buNone/>
            </a:pPr>
            <a:r>
              <a:rPr lang="en-US" dirty="0" smtClean="0"/>
              <a:t>[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ON </a:t>
            </a:r>
          </a:p>
          <a:p>
            <a:pPr marL="0" indent="0">
              <a:buNone/>
            </a:pPr>
            <a:r>
              <a:rPr lang="en-US" dirty="0" smtClean="0"/>
              <a:t>		[ </a:t>
            </a:r>
            <a:r>
              <a:rPr lang="en-US" dirty="0"/>
              <a:t>PRIMARY ] [ &lt;</a:t>
            </a:r>
            <a:r>
              <a:rPr lang="en-US" dirty="0" err="1"/>
              <a:t>filespec</a:t>
            </a:r>
            <a:r>
              <a:rPr lang="en-US" dirty="0"/>
              <a:t>&gt; [ </a:t>
            </a:r>
            <a:r>
              <a:rPr lang="en-US" b="1" dirty="0"/>
              <a:t>,</a:t>
            </a:r>
            <a:r>
              <a:rPr lang="en-US" dirty="0"/>
              <a:t>...</a:t>
            </a:r>
            <a:r>
              <a:rPr lang="en-US" i="1" dirty="0"/>
              <a:t>n</a:t>
            </a:r>
            <a:r>
              <a:rPr lang="en-US" dirty="0"/>
              <a:t> ]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	[ </a:t>
            </a:r>
            <a:r>
              <a:rPr lang="en-US" b="1" dirty="0"/>
              <a:t>,</a:t>
            </a:r>
            <a:r>
              <a:rPr lang="en-US" dirty="0"/>
              <a:t> &lt;</a:t>
            </a:r>
            <a:r>
              <a:rPr lang="en-US" dirty="0" err="1"/>
              <a:t>filegroup</a:t>
            </a:r>
            <a:r>
              <a:rPr lang="en-US" dirty="0"/>
              <a:t>&gt; [ </a:t>
            </a:r>
            <a:r>
              <a:rPr lang="en-US" b="1" dirty="0"/>
              <a:t>,</a:t>
            </a:r>
            <a:r>
              <a:rPr lang="en-US" dirty="0"/>
              <a:t>...</a:t>
            </a:r>
            <a:r>
              <a:rPr lang="en-US" i="1" dirty="0"/>
              <a:t>n</a:t>
            </a:r>
            <a:r>
              <a:rPr lang="en-US" dirty="0"/>
              <a:t> ] ]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[ </a:t>
            </a:r>
            <a:r>
              <a:rPr lang="en-US" dirty="0"/>
              <a:t>LOG ON { &lt;</a:t>
            </a:r>
            <a:r>
              <a:rPr lang="en-US" dirty="0" err="1"/>
              <a:t>filespec</a:t>
            </a:r>
            <a:r>
              <a:rPr lang="en-US" dirty="0"/>
              <a:t>&gt; [ </a:t>
            </a:r>
            <a:r>
              <a:rPr lang="en-US" b="1" dirty="0"/>
              <a:t>,</a:t>
            </a:r>
            <a:r>
              <a:rPr lang="en-US" dirty="0"/>
              <a:t>...</a:t>
            </a:r>
            <a:r>
              <a:rPr lang="en-US" i="1" dirty="0"/>
              <a:t>n</a:t>
            </a:r>
            <a:r>
              <a:rPr lang="en-US" dirty="0"/>
              <a:t> ] } ]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] </a:t>
            </a:r>
          </a:p>
          <a:p>
            <a:pPr marL="0" indent="0">
              <a:buNone/>
            </a:pPr>
            <a:r>
              <a:rPr lang="en-US" dirty="0" smtClean="0"/>
              <a:t>	[ </a:t>
            </a:r>
            <a:r>
              <a:rPr lang="en-US" dirty="0"/>
              <a:t>COLLATE </a:t>
            </a:r>
            <a:r>
              <a:rPr lang="en-US" i="1" dirty="0" err="1"/>
              <a:t>collation_name</a:t>
            </a:r>
            <a:r>
              <a:rPr lang="en-US" dirty="0"/>
              <a:t> ]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[ </a:t>
            </a:r>
            <a:r>
              <a:rPr lang="en-US" dirty="0"/>
              <a:t>WITH &lt;</a:t>
            </a:r>
            <a:r>
              <a:rPr lang="en-US" dirty="0" err="1"/>
              <a:t>external_access_option</a:t>
            </a:r>
            <a:r>
              <a:rPr lang="en-US" dirty="0"/>
              <a:t>&gt; ]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] </a:t>
            </a:r>
          </a:p>
          <a:p>
            <a:pPr marL="0" indent="0">
              <a:buNone/>
            </a:pPr>
            <a:r>
              <a:rPr lang="en-US" dirty="0" smtClean="0"/>
              <a:t>[;]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644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Tạo</a:t>
            </a:r>
            <a:r>
              <a:rPr lang="en-US" dirty="0"/>
              <a:t> CSDL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19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&lt;</a:t>
            </a:r>
            <a:r>
              <a:rPr lang="en-US" dirty="0" err="1"/>
              <a:t>filespec</a:t>
            </a:r>
            <a:r>
              <a:rPr lang="en-US" dirty="0"/>
              <a:t>&gt; ::= </a:t>
            </a:r>
          </a:p>
          <a:p>
            <a:r>
              <a:rPr lang="en-US" dirty="0"/>
              <a:t>{</a:t>
            </a:r>
          </a:p>
          <a:p>
            <a:r>
              <a:rPr lang="en-US" dirty="0"/>
              <a:t>(</a:t>
            </a:r>
          </a:p>
          <a:p>
            <a:r>
              <a:rPr lang="en-US" dirty="0"/>
              <a:t>    NAME = </a:t>
            </a:r>
            <a:r>
              <a:rPr lang="en-US" dirty="0" err="1"/>
              <a:t>logical_file_name</a:t>
            </a:r>
            <a:r>
              <a:rPr lang="en-US" dirty="0"/>
              <a:t> ,</a:t>
            </a:r>
          </a:p>
          <a:p>
            <a:r>
              <a:rPr lang="en-US" dirty="0"/>
              <a:t>    FILENAME = '</a:t>
            </a:r>
            <a:r>
              <a:rPr lang="en-US" dirty="0" err="1"/>
              <a:t>os_file_name</a:t>
            </a:r>
            <a:r>
              <a:rPr lang="en-US" dirty="0"/>
              <a:t>' </a:t>
            </a:r>
          </a:p>
          <a:p>
            <a:r>
              <a:rPr lang="en-US" dirty="0"/>
              <a:t>        [ , SIZE = size [ KB | MB | GB | TB ] ] </a:t>
            </a:r>
          </a:p>
          <a:p>
            <a:r>
              <a:rPr lang="en-US" dirty="0"/>
              <a:t>        [ , MAXSIZE = { </a:t>
            </a:r>
            <a:r>
              <a:rPr lang="en-US" dirty="0" err="1"/>
              <a:t>max_size</a:t>
            </a:r>
            <a:r>
              <a:rPr lang="en-US" dirty="0"/>
              <a:t> [ KB | MB | GB | TB ] | UNLIMITED } ] </a:t>
            </a:r>
          </a:p>
          <a:p>
            <a:r>
              <a:rPr lang="en-US" dirty="0"/>
              <a:t>        [ , FILEGROWTH = </a:t>
            </a:r>
            <a:r>
              <a:rPr lang="en-US" dirty="0" err="1"/>
              <a:t>growth_increment</a:t>
            </a:r>
            <a:r>
              <a:rPr lang="en-US" dirty="0"/>
              <a:t> [ KB | MB | GB | TB | % ] ]</a:t>
            </a:r>
          </a:p>
          <a:p>
            <a:r>
              <a:rPr lang="en-US" dirty="0"/>
              <a:t>) [ ,...n ]</a:t>
            </a:r>
          </a:p>
          <a:p>
            <a:r>
              <a:rPr lang="en-US" dirty="0" smtClean="0"/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617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Nội</a:t>
            </a:r>
            <a:r>
              <a:rPr lang="en-US" dirty="0" smtClean="0"/>
              <a:t> dung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Giới</a:t>
            </a:r>
            <a:r>
              <a:rPr lang="en-US" dirty="0" smtClean="0"/>
              <a:t> </a:t>
            </a:r>
            <a:r>
              <a:rPr lang="en-US" dirty="0" err="1" smtClean="0"/>
              <a:t>thiệu</a:t>
            </a:r>
            <a:r>
              <a:rPr lang="en-US" dirty="0" smtClean="0"/>
              <a:t> SQL</a:t>
            </a:r>
          </a:p>
          <a:p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nghĩa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en-US" dirty="0" smtClean="0"/>
          </a:p>
          <a:p>
            <a:r>
              <a:rPr lang="en-US" dirty="0" err="1"/>
              <a:t>Thao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/>
              <a:t>liệu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5804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Tạo</a:t>
            </a:r>
            <a:r>
              <a:rPr lang="en-US" dirty="0"/>
              <a:t> CSDL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20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Tạo</a:t>
            </a:r>
            <a:r>
              <a:rPr lang="en-US" dirty="0" smtClean="0"/>
              <a:t> CSDL </a:t>
            </a:r>
            <a:r>
              <a:rPr lang="en-US" dirty="0" err="1" smtClean="0"/>
              <a:t>đơn</a:t>
            </a:r>
            <a:r>
              <a:rPr lang="en-US" dirty="0" smtClean="0"/>
              <a:t> </a:t>
            </a:r>
            <a:r>
              <a:rPr lang="en-US" dirty="0" err="1" smtClean="0"/>
              <a:t>giản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tham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r>
              <a:rPr lang="en-US" dirty="0" err="1" smtClean="0"/>
              <a:t>Tạo</a:t>
            </a:r>
            <a:r>
              <a:rPr lang="en-US" dirty="0" smtClean="0"/>
              <a:t> CSDL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đường</a:t>
            </a:r>
            <a:r>
              <a:rPr lang="en-US" dirty="0" smtClean="0"/>
              <a:t> </a:t>
            </a:r>
            <a:r>
              <a:rPr lang="en-US" dirty="0" err="1" smtClean="0"/>
              <a:t>dẫn</a:t>
            </a:r>
            <a:r>
              <a:rPr lang="en-US" dirty="0" smtClean="0"/>
              <a:t> </a:t>
            </a:r>
            <a:r>
              <a:rPr lang="en-US" dirty="0" err="1" smtClean="0"/>
              <a:t>nơi</a:t>
            </a:r>
            <a:r>
              <a:rPr lang="en-US" dirty="0" smtClean="0"/>
              <a:t> </a:t>
            </a:r>
            <a:r>
              <a:rPr lang="en-US" dirty="0" err="1" smtClean="0"/>
              <a:t>chứa</a:t>
            </a:r>
            <a:r>
              <a:rPr lang="en-US" dirty="0" smtClean="0"/>
              <a:t> CSDL: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752600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CREATE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DATABASE</a:t>
            </a:r>
            <a:r>
              <a:rPr lang="en-US" dirty="0" smtClean="0">
                <a:solidFill>
                  <a:prstClr val="black"/>
                </a:solidFill>
              </a:rPr>
              <a:t> TEST</a:t>
            </a:r>
            <a:endParaRPr lang="en-US" dirty="0">
              <a:latin typeface="Courier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2602468"/>
            <a:ext cx="8382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CREATE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DATABASE</a:t>
            </a:r>
            <a:r>
              <a:rPr lang="en-US" dirty="0">
                <a:solidFill>
                  <a:prstClr val="black"/>
                </a:solidFill>
              </a:rPr>
              <a:t> QLNV</a:t>
            </a:r>
          </a:p>
          <a:p>
            <a:r>
              <a:rPr lang="en-US" dirty="0">
                <a:solidFill>
                  <a:srgbClr val="0000FF"/>
                </a:solidFill>
              </a:rPr>
              <a:t>ON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 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NAME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'</a:t>
            </a:r>
            <a:r>
              <a:rPr lang="en-US" dirty="0" err="1">
                <a:solidFill>
                  <a:srgbClr val="FF0000"/>
                </a:solidFill>
              </a:rPr>
              <a:t>QLNV_Data</a:t>
            </a:r>
            <a:r>
              <a:rPr lang="en-US" dirty="0">
                <a:solidFill>
                  <a:srgbClr val="FF0000"/>
                </a:solidFill>
              </a:rPr>
              <a:t>'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FILENAME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'D:\</a:t>
            </a:r>
            <a:r>
              <a:rPr lang="en-US" dirty="0" err="1">
                <a:solidFill>
                  <a:srgbClr val="FF0000"/>
                </a:solidFill>
              </a:rPr>
              <a:t>QLNV_Data.mdf</a:t>
            </a:r>
            <a:r>
              <a:rPr lang="en-US" dirty="0">
                <a:solidFill>
                  <a:srgbClr val="FF0000"/>
                </a:solidFill>
              </a:rPr>
              <a:t>'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SIZE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 10MB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MAXSIZE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 UNLIMITED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FILEGROWTH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 5MB</a:t>
            </a:r>
            <a:r>
              <a:rPr lang="en-US" dirty="0">
                <a:solidFill>
                  <a:srgbClr val="808080"/>
                </a:solidFill>
              </a:rPr>
              <a:t>)</a:t>
            </a:r>
          </a:p>
          <a:p>
            <a:r>
              <a:rPr lang="en-US" dirty="0">
                <a:solidFill>
                  <a:srgbClr val="FF00FF"/>
                </a:solidFill>
              </a:rPr>
              <a:t>LOG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ON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NAME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'</a:t>
            </a:r>
            <a:r>
              <a:rPr lang="en-US" dirty="0" err="1">
                <a:solidFill>
                  <a:srgbClr val="FF0000"/>
                </a:solidFill>
              </a:rPr>
              <a:t>QLNV_Log</a:t>
            </a:r>
            <a:r>
              <a:rPr lang="en-US" dirty="0">
                <a:solidFill>
                  <a:srgbClr val="FF0000"/>
                </a:solidFill>
              </a:rPr>
              <a:t>'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FILENAME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'D:\</a:t>
            </a:r>
            <a:r>
              <a:rPr lang="en-US" dirty="0" err="1">
                <a:solidFill>
                  <a:srgbClr val="FF0000"/>
                </a:solidFill>
              </a:rPr>
              <a:t>QLNV_Log.ldf</a:t>
            </a:r>
            <a:r>
              <a:rPr lang="en-US" dirty="0">
                <a:solidFill>
                  <a:srgbClr val="FF0000"/>
                </a:solidFill>
              </a:rPr>
              <a:t>'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</a:t>
            </a:r>
          </a:p>
          <a:p>
            <a:r>
              <a:rPr lang="en-US" dirty="0">
                <a:solidFill>
                  <a:prstClr val="black"/>
                </a:solidFill>
              </a:rPr>
              <a:t>	 </a:t>
            </a:r>
            <a:r>
              <a:rPr lang="en-US" dirty="0">
                <a:solidFill>
                  <a:srgbClr val="0000FF"/>
                </a:solidFill>
              </a:rPr>
              <a:t>SIZE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 5MB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MAXSIZE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 UNLIMITED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FILEGROWTH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 2MB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endParaRPr lang="en-US" dirty="0">
              <a:latin typeface="Courier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5673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Chỉnh</a:t>
            </a:r>
            <a:r>
              <a:rPr lang="en-US" dirty="0" smtClean="0"/>
              <a:t> </a:t>
            </a:r>
            <a:r>
              <a:rPr lang="en-US" dirty="0" err="1" smtClean="0"/>
              <a:t>sửa</a:t>
            </a:r>
            <a:r>
              <a:rPr lang="en-US" dirty="0" smtClean="0"/>
              <a:t> CSDL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21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Lệnh</a:t>
            </a:r>
            <a:r>
              <a:rPr lang="en-US" dirty="0" smtClean="0"/>
              <a:t> </a:t>
            </a:r>
            <a:r>
              <a:rPr lang="en-US" dirty="0" err="1" smtClean="0"/>
              <a:t>chỉnh</a:t>
            </a:r>
            <a:r>
              <a:rPr lang="en-US" dirty="0" smtClean="0"/>
              <a:t> </a:t>
            </a:r>
            <a:r>
              <a:rPr lang="en-US" dirty="0" err="1" smtClean="0"/>
              <a:t>sửa</a:t>
            </a:r>
            <a:r>
              <a:rPr lang="en-US" dirty="0" smtClean="0"/>
              <a:t> </a:t>
            </a:r>
            <a:r>
              <a:rPr lang="en-US" dirty="0" err="1" smtClean="0"/>
              <a:t>chung</a:t>
            </a:r>
            <a:r>
              <a:rPr lang="en-US" dirty="0" smtClean="0"/>
              <a:t> </a:t>
            </a:r>
            <a:r>
              <a:rPr lang="en-US" dirty="0" err="1" smtClean="0"/>
              <a:t>thường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ALTER + </a:t>
            </a:r>
            <a:r>
              <a:rPr lang="en-US" dirty="0" err="1" smtClean="0"/>
              <a:t>Loại</a:t>
            </a:r>
            <a:r>
              <a:rPr lang="en-US" dirty="0" smtClean="0"/>
              <a:t> + </a:t>
            </a:r>
            <a:r>
              <a:rPr lang="en-US" dirty="0" err="1" smtClean="0"/>
              <a:t>Tên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1986677"/>
            <a:ext cx="8382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ALTER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DATABASE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database_name</a:t>
            </a:r>
            <a:r>
              <a:rPr lang="en-US" dirty="0">
                <a:solidFill>
                  <a:prstClr val="black"/>
                </a:solidFill>
              </a:rPr>
              <a:t> </a:t>
            </a:r>
          </a:p>
          <a:p>
            <a:r>
              <a:rPr lang="en-US" dirty="0">
                <a:solidFill>
                  <a:srgbClr val="808080"/>
                </a:solidFill>
              </a:rPr>
              <a:t>{</a:t>
            </a:r>
          </a:p>
          <a:p>
            <a:r>
              <a:rPr lang="en-US" dirty="0">
                <a:solidFill>
                  <a:prstClr val="black"/>
                </a:solidFill>
              </a:rPr>
              <a:t>    </a:t>
            </a:r>
            <a:r>
              <a:rPr lang="en-US" dirty="0">
                <a:solidFill>
                  <a:srgbClr val="808080"/>
                </a:solidFill>
              </a:rPr>
              <a:t>&lt;</a:t>
            </a:r>
            <a:r>
              <a:rPr lang="en-US" dirty="0" err="1">
                <a:solidFill>
                  <a:prstClr val="black"/>
                </a:solidFill>
              </a:rPr>
              <a:t>add_or_modify_files</a:t>
            </a:r>
            <a:r>
              <a:rPr lang="en-US" dirty="0">
                <a:solidFill>
                  <a:srgbClr val="808080"/>
                </a:solidFill>
              </a:rPr>
              <a:t>&gt;</a:t>
            </a:r>
          </a:p>
          <a:p>
            <a:r>
              <a:rPr lang="en-US" dirty="0">
                <a:solidFill>
                  <a:prstClr val="black"/>
                </a:solidFill>
              </a:rPr>
              <a:t>  </a:t>
            </a:r>
            <a:r>
              <a:rPr lang="en-US" dirty="0">
                <a:solidFill>
                  <a:srgbClr val="808080"/>
                </a:solidFill>
              </a:rPr>
              <a:t>|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&lt;</a:t>
            </a:r>
            <a:r>
              <a:rPr lang="en-US" dirty="0" err="1">
                <a:solidFill>
                  <a:prstClr val="black"/>
                </a:solidFill>
              </a:rPr>
              <a:t>add_or_modify_filegroups</a:t>
            </a:r>
            <a:r>
              <a:rPr lang="en-US" dirty="0">
                <a:solidFill>
                  <a:srgbClr val="808080"/>
                </a:solidFill>
              </a:rPr>
              <a:t>&gt;</a:t>
            </a:r>
          </a:p>
          <a:p>
            <a:r>
              <a:rPr lang="en-US" dirty="0">
                <a:solidFill>
                  <a:prstClr val="black"/>
                </a:solidFill>
              </a:rPr>
              <a:t>  </a:t>
            </a:r>
            <a:r>
              <a:rPr lang="en-US" dirty="0">
                <a:solidFill>
                  <a:srgbClr val="808080"/>
                </a:solidFill>
              </a:rPr>
              <a:t>|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&lt;</a:t>
            </a:r>
            <a:r>
              <a:rPr lang="en-US" dirty="0" err="1">
                <a:solidFill>
                  <a:prstClr val="black"/>
                </a:solidFill>
              </a:rPr>
              <a:t>set_database_options</a:t>
            </a:r>
            <a:r>
              <a:rPr lang="en-US" dirty="0">
                <a:solidFill>
                  <a:srgbClr val="808080"/>
                </a:solidFill>
              </a:rPr>
              <a:t>&gt;</a:t>
            </a:r>
          </a:p>
          <a:p>
            <a:r>
              <a:rPr lang="en-US" dirty="0">
                <a:solidFill>
                  <a:prstClr val="black"/>
                </a:solidFill>
              </a:rPr>
              <a:t>  </a:t>
            </a:r>
            <a:r>
              <a:rPr lang="en-US" dirty="0">
                <a:solidFill>
                  <a:srgbClr val="808080"/>
                </a:solidFill>
              </a:rPr>
              <a:t>|</a:t>
            </a:r>
            <a:r>
              <a:rPr lang="en-US" dirty="0">
                <a:solidFill>
                  <a:prstClr val="black"/>
                </a:solidFill>
              </a:rPr>
              <a:t> MODIFY </a:t>
            </a:r>
            <a:r>
              <a:rPr lang="en-US" dirty="0">
                <a:solidFill>
                  <a:srgbClr val="0000FF"/>
                </a:solidFill>
              </a:rPr>
              <a:t>NAME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new_database_name</a:t>
            </a:r>
            <a:r>
              <a:rPr lang="en-US" dirty="0">
                <a:solidFill>
                  <a:prstClr val="black"/>
                </a:solidFill>
              </a:rPr>
              <a:t> </a:t>
            </a:r>
          </a:p>
          <a:p>
            <a:r>
              <a:rPr lang="en-US" dirty="0">
                <a:solidFill>
                  <a:prstClr val="black"/>
                </a:solidFill>
              </a:rPr>
              <a:t>  </a:t>
            </a:r>
            <a:r>
              <a:rPr lang="en-US" dirty="0">
                <a:solidFill>
                  <a:srgbClr val="808080"/>
                </a:solidFill>
              </a:rPr>
              <a:t>|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COLLATE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collation_name</a:t>
            </a:r>
            <a:endParaRPr lang="en-US" dirty="0">
              <a:solidFill>
                <a:prstClr val="black"/>
              </a:solidFill>
            </a:endParaRPr>
          </a:p>
          <a:p>
            <a:r>
              <a:rPr lang="en-US" dirty="0">
                <a:solidFill>
                  <a:srgbClr val="808080"/>
                </a:solidFill>
              </a:rPr>
              <a:t>}</a:t>
            </a:r>
          </a:p>
          <a:p>
            <a:r>
              <a:rPr lang="en-US" dirty="0">
                <a:solidFill>
                  <a:prstClr val="black"/>
                </a:solidFill>
              </a:rPr>
              <a:t>[;]</a:t>
            </a:r>
            <a:endParaRPr lang="en-US" dirty="0">
              <a:latin typeface="Courier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4847272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ALTER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DATABASE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AdventureWorks</a:t>
            </a:r>
            <a:endParaRPr lang="en-US" dirty="0">
              <a:solidFill>
                <a:prstClr val="black"/>
              </a:solidFill>
            </a:endParaRPr>
          </a:p>
          <a:p>
            <a:r>
              <a:rPr lang="en-US" dirty="0">
                <a:solidFill>
                  <a:prstClr val="black"/>
                </a:solidFill>
              </a:rPr>
              <a:t>MODIFY </a:t>
            </a:r>
            <a:r>
              <a:rPr lang="en-US" dirty="0" smtClean="0">
                <a:solidFill>
                  <a:srgbClr val="0000FF"/>
                </a:solidFill>
              </a:rPr>
              <a:t>FILE</a:t>
            </a:r>
          </a:p>
          <a:p>
            <a:r>
              <a:rPr lang="en-US" dirty="0" smtClean="0">
                <a:solidFill>
                  <a:srgbClr val="808080"/>
                </a:solidFill>
              </a:rPr>
              <a:t>(</a:t>
            </a:r>
            <a:r>
              <a:rPr lang="en-US" dirty="0" smtClean="0">
                <a:solidFill>
                  <a:prstClr val="black"/>
                </a:solidFill>
              </a:rPr>
              <a:t>    </a:t>
            </a:r>
            <a:r>
              <a:rPr lang="en-US" dirty="0">
                <a:solidFill>
                  <a:srgbClr val="0000FF"/>
                </a:solidFill>
              </a:rPr>
              <a:t>NAME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 Test1dat2</a:t>
            </a:r>
            <a:r>
              <a:rPr lang="en-US" dirty="0">
                <a:solidFill>
                  <a:srgbClr val="808080"/>
                </a:solidFill>
              </a:rPr>
              <a:t>,</a:t>
            </a:r>
          </a:p>
          <a:p>
            <a:r>
              <a:rPr lang="en-US" dirty="0">
                <a:solidFill>
                  <a:prstClr val="black"/>
                </a:solidFill>
              </a:rPr>
              <a:t>    </a:t>
            </a:r>
            <a:r>
              <a:rPr lang="en-US" dirty="0">
                <a:solidFill>
                  <a:srgbClr val="0000FF"/>
                </a:solidFill>
              </a:rPr>
              <a:t>FILENAME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N</a:t>
            </a:r>
            <a:r>
              <a:rPr lang="en-US" dirty="0" err="1">
                <a:solidFill>
                  <a:srgbClr val="FF0000"/>
                </a:solidFill>
              </a:rPr>
              <a:t>'c</a:t>
            </a:r>
            <a:r>
              <a:rPr lang="en-US" dirty="0">
                <a:solidFill>
                  <a:srgbClr val="FF0000"/>
                </a:solidFill>
              </a:rPr>
              <a:t>:\</a:t>
            </a:r>
            <a:r>
              <a:rPr lang="en-US" dirty="0" smtClean="0">
                <a:solidFill>
                  <a:srgbClr val="FF0000"/>
                </a:solidFill>
              </a:rPr>
              <a:t>t1dat2.ndf‘</a:t>
            </a:r>
          </a:p>
          <a:p>
            <a:r>
              <a:rPr lang="en-US" dirty="0" smtClean="0">
                <a:solidFill>
                  <a:srgbClr val="808080"/>
                </a:solidFill>
              </a:rPr>
              <a:t>);</a:t>
            </a:r>
            <a:endParaRPr lang="en-US" dirty="0">
              <a:latin typeface="Courier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4710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Xóa</a:t>
            </a:r>
            <a:r>
              <a:rPr lang="en-US" dirty="0" smtClean="0"/>
              <a:t> CSDL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22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Lệnh</a:t>
            </a:r>
            <a:r>
              <a:rPr lang="en-US" dirty="0" smtClean="0"/>
              <a:t> </a:t>
            </a:r>
            <a:r>
              <a:rPr lang="en-US" dirty="0" err="1" smtClean="0"/>
              <a:t>xóa</a:t>
            </a:r>
            <a:r>
              <a:rPr lang="en-US" dirty="0" smtClean="0"/>
              <a:t> </a:t>
            </a:r>
            <a:r>
              <a:rPr lang="en-US" dirty="0" err="1" smtClean="0"/>
              <a:t>chung</a:t>
            </a:r>
            <a:r>
              <a:rPr lang="en-US" dirty="0" smtClean="0"/>
              <a:t> </a:t>
            </a:r>
            <a:r>
              <a:rPr lang="en-US" dirty="0" err="1" smtClean="0"/>
              <a:t>thường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DROP + </a:t>
            </a:r>
            <a:r>
              <a:rPr lang="en-US" dirty="0" err="1" smtClean="0"/>
              <a:t>Loại</a:t>
            </a:r>
            <a:r>
              <a:rPr lang="en-US" dirty="0" smtClean="0"/>
              <a:t> + </a:t>
            </a:r>
            <a:r>
              <a:rPr lang="en-US" dirty="0" err="1" smtClean="0"/>
              <a:t>Tên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828800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DROP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DATABASE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&lt;</a:t>
            </a:r>
            <a:r>
              <a:rPr lang="en-US" dirty="0" err="1" smtClean="0">
                <a:solidFill>
                  <a:prstClr val="black"/>
                </a:solidFill>
              </a:rPr>
              <a:t>Database_Name</a:t>
            </a:r>
            <a:r>
              <a:rPr lang="en-US" dirty="0" smtClean="0">
                <a:solidFill>
                  <a:prstClr val="black"/>
                </a:solidFill>
              </a:rPr>
              <a:t>&gt;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3352800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DROP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DATABASE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test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6943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23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nghĩa</a:t>
            </a:r>
            <a:r>
              <a:rPr lang="en-US" dirty="0" smtClean="0"/>
              <a:t> 1 </a:t>
            </a:r>
            <a:r>
              <a:rPr lang="en-US" dirty="0" err="1" smtClean="0"/>
              <a:t>bảng</a:t>
            </a:r>
            <a:r>
              <a:rPr lang="en-US" dirty="0" smtClean="0"/>
              <a:t>,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tin:</a:t>
            </a:r>
          </a:p>
          <a:p>
            <a:pPr lvl="1"/>
            <a:r>
              <a:rPr lang="en-US" dirty="0" err="1" smtClean="0"/>
              <a:t>Tên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r>
              <a:rPr lang="en-US" dirty="0" smtClean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endParaRPr lang="en-US" dirty="0" smtClean="0"/>
          </a:p>
          <a:p>
            <a:pPr lvl="1"/>
            <a:r>
              <a:rPr lang="en-US" dirty="0" err="1" smtClean="0"/>
              <a:t>Xác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/>
              <a:t>c</a:t>
            </a:r>
            <a:r>
              <a:rPr lang="en-US" dirty="0" err="1" smtClean="0"/>
              <a:t>ác</a:t>
            </a:r>
            <a:r>
              <a:rPr lang="en-US" dirty="0" smtClean="0"/>
              <a:t> </a:t>
            </a:r>
            <a:r>
              <a:rPr lang="en-US" dirty="0" err="1" smtClean="0"/>
              <a:t>thuộc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endParaRPr lang="en-US" dirty="0" smtClean="0"/>
          </a:p>
          <a:p>
            <a:pPr lvl="2"/>
            <a:r>
              <a:rPr lang="en-US" dirty="0" err="1" smtClean="0"/>
              <a:t>Tên</a:t>
            </a:r>
            <a:r>
              <a:rPr lang="en-US" dirty="0" smtClean="0"/>
              <a:t> </a:t>
            </a:r>
            <a:r>
              <a:rPr lang="en-US" dirty="0" err="1" smtClean="0"/>
              <a:t>thuộc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endParaRPr lang="en-US" dirty="0" smtClean="0"/>
          </a:p>
          <a:p>
            <a:pPr lvl="2"/>
            <a:r>
              <a:rPr lang="en-US" dirty="0" err="1" smtClean="0"/>
              <a:t>Kiểu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en-US" dirty="0" smtClean="0"/>
          </a:p>
          <a:p>
            <a:pPr lvl="2"/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ràng</a:t>
            </a:r>
            <a:r>
              <a:rPr lang="en-US" dirty="0" smtClean="0"/>
              <a:t> </a:t>
            </a:r>
            <a:r>
              <a:rPr lang="en-US" dirty="0" err="1" smtClean="0"/>
              <a:t>buộc</a:t>
            </a:r>
            <a:r>
              <a:rPr lang="en-US" dirty="0" smtClean="0"/>
              <a:t> </a:t>
            </a:r>
            <a:r>
              <a:rPr lang="en-US" dirty="0" err="1" smtClean="0"/>
              <a:t>toàn</a:t>
            </a:r>
            <a:r>
              <a:rPr lang="en-US" dirty="0" smtClean="0"/>
              <a:t> </a:t>
            </a:r>
            <a:r>
              <a:rPr lang="en-US" dirty="0" err="1" smtClean="0"/>
              <a:t>vẹn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thuộc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62000" y="3657600"/>
            <a:ext cx="8382000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b="1" dirty="0">
                <a:solidFill>
                  <a:srgbClr val="0070C0"/>
                </a:solidFill>
              </a:rPr>
              <a:t>CREATE TABLE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&lt;</a:t>
            </a:r>
            <a:r>
              <a:rPr lang="en-US" dirty="0" err="1"/>
              <a:t>Tên_bảng</a:t>
            </a:r>
            <a:r>
              <a:rPr lang="en-US" dirty="0"/>
              <a:t>&gt; </a:t>
            </a:r>
          </a:p>
          <a:p>
            <a:pPr>
              <a:lnSpc>
                <a:spcPct val="120000"/>
              </a:lnSpc>
            </a:pP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	</a:t>
            </a:r>
            <a:r>
              <a:rPr lang="en-US" dirty="0"/>
              <a:t>&lt;</a:t>
            </a:r>
            <a:r>
              <a:rPr lang="en-US" dirty="0" err="1"/>
              <a:t>Tên_cột</a:t>
            </a:r>
            <a:r>
              <a:rPr lang="en-US" dirty="0"/>
              <a:t>&gt; </a:t>
            </a:r>
            <a:r>
              <a:rPr lang="en-US" dirty="0">
                <a:solidFill>
                  <a:srgbClr val="0070C0"/>
                </a:solidFill>
              </a:rPr>
              <a:t>&lt;</a:t>
            </a:r>
            <a:r>
              <a:rPr lang="en-US" dirty="0" err="1">
                <a:solidFill>
                  <a:srgbClr val="0070C0"/>
                </a:solidFill>
              </a:rPr>
              <a:t>Kiểu_dữ_liệu</a:t>
            </a:r>
            <a:r>
              <a:rPr lang="en-US" dirty="0">
                <a:solidFill>
                  <a:srgbClr val="0070C0"/>
                </a:solidFill>
              </a:rPr>
              <a:t>&gt; </a:t>
            </a:r>
            <a:r>
              <a:rPr lang="en-US" dirty="0"/>
              <a:t>[&lt;RBTV&gt;],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	</a:t>
            </a:r>
            <a:r>
              <a:rPr lang="en-US" dirty="0"/>
              <a:t>&lt;</a:t>
            </a:r>
            <a:r>
              <a:rPr lang="en-US" dirty="0" err="1"/>
              <a:t>Tên_cột</a:t>
            </a:r>
            <a:r>
              <a:rPr lang="en-US" dirty="0"/>
              <a:t>&gt; </a:t>
            </a:r>
            <a:r>
              <a:rPr lang="en-US" dirty="0">
                <a:solidFill>
                  <a:srgbClr val="0070C0"/>
                </a:solidFill>
              </a:rPr>
              <a:t>&lt;</a:t>
            </a:r>
            <a:r>
              <a:rPr lang="en-US" dirty="0" err="1">
                <a:solidFill>
                  <a:srgbClr val="0070C0"/>
                </a:solidFill>
              </a:rPr>
              <a:t>Kiểu_dữ_liệu</a:t>
            </a:r>
            <a:r>
              <a:rPr lang="en-US" dirty="0">
                <a:solidFill>
                  <a:srgbClr val="0070C0"/>
                </a:solidFill>
              </a:rPr>
              <a:t>&gt; </a:t>
            </a:r>
            <a:r>
              <a:rPr lang="en-US" dirty="0"/>
              <a:t>[&lt;RBTV&gt;],</a:t>
            </a:r>
            <a:r>
              <a:rPr lang="en-US" b="1" dirty="0"/>
              <a:t/>
            </a:r>
            <a:br>
              <a:rPr lang="en-US" b="1" dirty="0"/>
            </a:br>
            <a:r>
              <a:rPr lang="en-US" dirty="0"/>
              <a:t>	…</a:t>
            </a:r>
            <a:r>
              <a:rPr lang="en-US" b="1" dirty="0"/>
              <a:t/>
            </a:r>
            <a:br>
              <a:rPr lang="en-US" b="1" dirty="0"/>
            </a:br>
            <a:r>
              <a:rPr lang="en-US" dirty="0"/>
              <a:t>	[&lt;RBTV&gt;]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>
                <a:solidFill>
                  <a:srgbClr val="0070C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921972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24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r>
              <a:rPr lang="en-US" dirty="0" smtClean="0"/>
              <a:t> </a:t>
            </a:r>
            <a:r>
              <a:rPr lang="en-US" dirty="0" err="1" smtClean="0"/>
              <a:t>đơn</a:t>
            </a:r>
            <a:r>
              <a:rPr lang="en-US" dirty="0" smtClean="0"/>
              <a:t> </a:t>
            </a:r>
            <a:r>
              <a:rPr lang="en-US" dirty="0" err="1" smtClean="0"/>
              <a:t>giản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1765280"/>
            <a:ext cx="8382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CREATE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TABLE</a:t>
            </a:r>
            <a:r>
              <a:rPr lang="en-US" dirty="0">
                <a:solidFill>
                  <a:prstClr val="black"/>
                </a:solidFill>
              </a:rPr>
              <a:t> NHANVIEN </a:t>
            </a:r>
          </a:p>
          <a:p>
            <a:r>
              <a:rPr lang="en-US" dirty="0">
                <a:solidFill>
                  <a:srgbClr val="808080"/>
                </a:solidFill>
              </a:rPr>
              <a:t>(</a:t>
            </a:r>
          </a:p>
          <a:p>
            <a:r>
              <a:rPr lang="en-US" dirty="0">
                <a:solidFill>
                  <a:prstClr val="black"/>
                </a:solidFill>
              </a:rPr>
              <a:t>	MANV 		</a:t>
            </a:r>
            <a:r>
              <a:rPr lang="en-US" dirty="0">
                <a:solidFill>
                  <a:srgbClr val="0000FF"/>
                </a:solidFill>
              </a:rPr>
              <a:t>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9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HONV 		</a:t>
            </a:r>
            <a:r>
              <a:rPr lang="en-US" dirty="0">
                <a:solidFill>
                  <a:srgbClr val="0000FF"/>
                </a:solidFill>
              </a:rPr>
              <a:t>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10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TENLOT 	</a:t>
            </a:r>
            <a:r>
              <a:rPr lang="en-US" dirty="0">
                <a:solidFill>
                  <a:srgbClr val="0000FF"/>
                </a:solidFill>
              </a:rPr>
              <a:t>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20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TENNV 		</a:t>
            </a:r>
            <a:r>
              <a:rPr lang="en-US" dirty="0">
                <a:solidFill>
                  <a:srgbClr val="0000FF"/>
                </a:solidFill>
              </a:rPr>
              <a:t>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10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NGSINH 	</a:t>
            </a:r>
            <a:r>
              <a:rPr lang="en-US" dirty="0">
                <a:solidFill>
                  <a:srgbClr val="0000FF"/>
                </a:solidFill>
              </a:rPr>
              <a:t>DATETIME</a:t>
            </a:r>
            <a:r>
              <a:rPr lang="en-US" dirty="0">
                <a:solidFill>
                  <a:srgbClr val="808080"/>
                </a:solidFill>
              </a:rPr>
              <a:t>,</a:t>
            </a:r>
          </a:p>
          <a:p>
            <a:r>
              <a:rPr lang="en-US" dirty="0">
                <a:solidFill>
                  <a:prstClr val="black"/>
                </a:solidFill>
              </a:rPr>
              <a:t>	DCHI 		</a:t>
            </a:r>
            <a:r>
              <a:rPr lang="en-US" dirty="0">
                <a:solidFill>
                  <a:srgbClr val="0000FF"/>
                </a:solidFill>
              </a:rPr>
              <a:t>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50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PHAI 		</a:t>
            </a:r>
            <a:r>
              <a:rPr lang="en-US" dirty="0">
                <a:solidFill>
                  <a:srgbClr val="0000FF"/>
                </a:solidFill>
              </a:rPr>
              <a:t>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3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LUONG 		</a:t>
            </a:r>
            <a:r>
              <a:rPr lang="en-US" dirty="0">
                <a:solidFill>
                  <a:srgbClr val="0000FF"/>
                </a:solidFill>
              </a:rPr>
              <a:t>INT</a:t>
            </a:r>
            <a:r>
              <a:rPr lang="en-US" dirty="0">
                <a:solidFill>
                  <a:srgbClr val="808080"/>
                </a:solidFill>
              </a:rPr>
              <a:t>,</a:t>
            </a:r>
          </a:p>
          <a:p>
            <a:r>
              <a:rPr lang="en-US" dirty="0">
                <a:solidFill>
                  <a:prstClr val="black"/>
                </a:solidFill>
              </a:rPr>
              <a:t>	PHG 		</a:t>
            </a:r>
            <a:r>
              <a:rPr lang="en-US" dirty="0">
                <a:solidFill>
                  <a:srgbClr val="0000FF"/>
                </a:solidFill>
              </a:rPr>
              <a:t>INT</a:t>
            </a:r>
          </a:p>
          <a:p>
            <a:r>
              <a:rPr lang="en-US" dirty="0">
                <a:solidFill>
                  <a:srgbClr val="808080"/>
                </a:solidFill>
              </a:rPr>
              <a:t>)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2071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bảng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25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&lt;RBTV&gt;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dirty="0"/>
              <a:t>NOT NULL</a:t>
            </a:r>
          </a:p>
          <a:p>
            <a:pPr lvl="1"/>
            <a:r>
              <a:rPr lang="en-US" dirty="0"/>
              <a:t>NULL</a:t>
            </a:r>
          </a:p>
          <a:p>
            <a:pPr lvl="1"/>
            <a:r>
              <a:rPr lang="en-US" dirty="0"/>
              <a:t>UNIQUE</a:t>
            </a:r>
          </a:p>
          <a:p>
            <a:pPr lvl="1"/>
            <a:r>
              <a:rPr lang="en-US" dirty="0"/>
              <a:t>DEFAULT</a:t>
            </a:r>
          </a:p>
          <a:p>
            <a:pPr lvl="1"/>
            <a:r>
              <a:rPr lang="en-US" dirty="0"/>
              <a:t>PRIMARY KEY</a:t>
            </a:r>
          </a:p>
          <a:p>
            <a:pPr lvl="1"/>
            <a:r>
              <a:rPr lang="en-US" dirty="0"/>
              <a:t>FOREIGN KEY / REFERENCES</a:t>
            </a:r>
          </a:p>
          <a:p>
            <a:pPr lvl="1"/>
            <a:r>
              <a:rPr lang="en-US" dirty="0" smtClean="0"/>
              <a:t>CHECK</a:t>
            </a:r>
            <a:endParaRPr lang="en-US" dirty="0"/>
          </a:p>
          <a:p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RBTV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5029200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CONSTRAINT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dirty="0"/>
              <a:t>&lt;</a:t>
            </a:r>
            <a:r>
              <a:rPr lang="en-US" dirty="0" err="1"/>
              <a:t>Ten_RBTV</a:t>
            </a:r>
            <a:r>
              <a:rPr lang="en-US" dirty="0"/>
              <a:t>&gt; &lt;RBTV&gt;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6806144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bảng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26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kèm</a:t>
            </a:r>
            <a:r>
              <a:rPr lang="en-US" dirty="0" smtClean="0"/>
              <a:t> RBTV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765280"/>
            <a:ext cx="8382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CREATE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TABLE</a:t>
            </a:r>
            <a:r>
              <a:rPr lang="en-US" dirty="0">
                <a:solidFill>
                  <a:prstClr val="black"/>
                </a:solidFill>
              </a:rPr>
              <a:t> NHANVIEN </a:t>
            </a:r>
            <a:r>
              <a:rPr lang="en-US" dirty="0">
                <a:solidFill>
                  <a:srgbClr val="808080"/>
                </a:solidFill>
              </a:rPr>
              <a:t>(</a:t>
            </a:r>
          </a:p>
          <a:p>
            <a:r>
              <a:rPr lang="en-US" dirty="0">
                <a:solidFill>
                  <a:prstClr val="black"/>
                </a:solidFill>
              </a:rPr>
              <a:t>	MANV </a:t>
            </a:r>
            <a:r>
              <a:rPr lang="en-US" dirty="0">
                <a:solidFill>
                  <a:srgbClr val="0000FF"/>
                </a:solidFill>
              </a:rPr>
              <a:t>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9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PRIMARY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KEY</a:t>
            </a:r>
            <a:r>
              <a:rPr lang="en-US" dirty="0">
                <a:solidFill>
                  <a:srgbClr val="808080"/>
                </a:solidFill>
              </a:rPr>
              <a:t>,</a:t>
            </a:r>
          </a:p>
          <a:p>
            <a:r>
              <a:rPr lang="en-US" dirty="0">
                <a:solidFill>
                  <a:prstClr val="black"/>
                </a:solidFill>
              </a:rPr>
              <a:t>	HONV </a:t>
            </a:r>
            <a:r>
              <a:rPr lang="en-US" dirty="0">
                <a:solidFill>
                  <a:srgbClr val="0000FF"/>
                </a:solidFill>
              </a:rPr>
              <a:t>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10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NOT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NULL,</a:t>
            </a:r>
          </a:p>
          <a:p>
            <a:r>
              <a:rPr lang="en-US" dirty="0">
                <a:solidFill>
                  <a:prstClr val="black"/>
                </a:solidFill>
              </a:rPr>
              <a:t>	TENLOT </a:t>
            </a:r>
            <a:r>
              <a:rPr lang="en-US" dirty="0">
                <a:solidFill>
                  <a:srgbClr val="0000FF"/>
                </a:solidFill>
              </a:rPr>
              <a:t>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20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NOT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NULL,</a:t>
            </a:r>
          </a:p>
          <a:p>
            <a:r>
              <a:rPr lang="en-US" dirty="0">
                <a:solidFill>
                  <a:prstClr val="black"/>
                </a:solidFill>
              </a:rPr>
              <a:t>	TENNV </a:t>
            </a:r>
            <a:r>
              <a:rPr lang="en-US" dirty="0">
                <a:solidFill>
                  <a:srgbClr val="0000FF"/>
                </a:solidFill>
              </a:rPr>
              <a:t>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10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NOT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NULL,</a:t>
            </a:r>
          </a:p>
          <a:p>
            <a:r>
              <a:rPr lang="en-US" dirty="0">
                <a:solidFill>
                  <a:prstClr val="black"/>
                </a:solidFill>
              </a:rPr>
              <a:t>	NGSINH </a:t>
            </a:r>
            <a:r>
              <a:rPr lang="en-US" dirty="0">
                <a:solidFill>
                  <a:srgbClr val="0000FF"/>
                </a:solidFill>
              </a:rPr>
              <a:t>DATETIME</a:t>
            </a:r>
            <a:r>
              <a:rPr lang="en-US" dirty="0">
                <a:solidFill>
                  <a:srgbClr val="808080"/>
                </a:solidFill>
              </a:rPr>
              <a:t>,</a:t>
            </a:r>
          </a:p>
          <a:p>
            <a:r>
              <a:rPr lang="en-US" dirty="0">
                <a:solidFill>
                  <a:prstClr val="black"/>
                </a:solidFill>
              </a:rPr>
              <a:t>	DCHI </a:t>
            </a:r>
            <a:r>
              <a:rPr lang="en-US" dirty="0">
                <a:solidFill>
                  <a:srgbClr val="0000FF"/>
                </a:solidFill>
              </a:rPr>
              <a:t>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50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PHAI </a:t>
            </a:r>
            <a:r>
              <a:rPr lang="en-US" dirty="0">
                <a:solidFill>
                  <a:srgbClr val="0000FF"/>
                </a:solidFill>
              </a:rPr>
              <a:t>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3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CHECK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PHAI </a:t>
            </a:r>
            <a:r>
              <a:rPr lang="en-US" dirty="0">
                <a:solidFill>
                  <a:srgbClr val="808080"/>
                </a:solidFill>
              </a:rPr>
              <a:t>IN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‘Nam’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‘Nu’</a:t>
            </a:r>
            <a:r>
              <a:rPr lang="en-US" dirty="0">
                <a:solidFill>
                  <a:srgbClr val="808080"/>
                </a:solidFill>
              </a:rPr>
              <a:t>)),</a:t>
            </a:r>
          </a:p>
          <a:p>
            <a:r>
              <a:rPr lang="en-US" dirty="0">
                <a:solidFill>
                  <a:prstClr val="black"/>
                </a:solidFill>
              </a:rPr>
              <a:t>	LUONG </a:t>
            </a:r>
            <a:r>
              <a:rPr lang="en-US" dirty="0">
                <a:solidFill>
                  <a:srgbClr val="0000FF"/>
                </a:solidFill>
              </a:rPr>
              <a:t>INT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DEFAULT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10000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PHG </a:t>
            </a:r>
            <a:r>
              <a:rPr lang="en-US" dirty="0">
                <a:solidFill>
                  <a:srgbClr val="0000FF"/>
                </a:solidFill>
              </a:rPr>
              <a:t>INT</a:t>
            </a:r>
          </a:p>
          <a:p>
            <a:r>
              <a:rPr lang="en-US" dirty="0">
                <a:solidFill>
                  <a:srgbClr val="808080"/>
                </a:solidFill>
              </a:rPr>
              <a:t>)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9103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bảng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27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62000" y="914400"/>
            <a:ext cx="838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CREATE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TABLE</a:t>
            </a:r>
            <a:r>
              <a:rPr lang="en-US" dirty="0">
                <a:solidFill>
                  <a:prstClr val="black"/>
                </a:solidFill>
              </a:rPr>
              <a:t> PHONGBAN </a:t>
            </a:r>
            <a:r>
              <a:rPr lang="en-US" dirty="0">
                <a:solidFill>
                  <a:srgbClr val="808080"/>
                </a:solidFill>
              </a:rPr>
              <a:t>(</a:t>
            </a:r>
          </a:p>
          <a:p>
            <a:r>
              <a:rPr lang="en-US" dirty="0">
                <a:solidFill>
                  <a:prstClr val="black"/>
                </a:solidFill>
              </a:rPr>
              <a:t>	MAPHG </a:t>
            </a:r>
            <a:r>
              <a:rPr lang="en-US" dirty="0">
                <a:solidFill>
                  <a:srgbClr val="0000FF"/>
                </a:solidFill>
              </a:rPr>
              <a:t>INT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NOT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NULL,</a:t>
            </a:r>
          </a:p>
          <a:p>
            <a:r>
              <a:rPr lang="en-US" dirty="0">
                <a:solidFill>
                  <a:prstClr val="black"/>
                </a:solidFill>
              </a:rPr>
              <a:t>	TENPB </a:t>
            </a:r>
            <a:r>
              <a:rPr lang="en-US" dirty="0">
                <a:solidFill>
                  <a:srgbClr val="0000FF"/>
                </a:solidFill>
              </a:rPr>
              <a:t>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20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UNIQUE</a:t>
            </a:r>
            <a:r>
              <a:rPr lang="en-US" dirty="0">
                <a:solidFill>
                  <a:srgbClr val="808080"/>
                </a:solidFill>
              </a:rPr>
              <a:t>,</a:t>
            </a:r>
          </a:p>
          <a:p>
            <a:r>
              <a:rPr lang="en-US" dirty="0">
                <a:solidFill>
                  <a:prstClr val="black"/>
                </a:solidFill>
              </a:rPr>
              <a:t>	TRPHG </a:t>
            </a:r>
            <a:r>
              <a:rPr lang="en-US" dirty="0">
                <a:solidFill>
                  <a:srgbClr val="0000FF"/>
                </a:solidFill>
              </a:rPr>
              <a:t>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9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NG_NHANCHUC </a:t>
            </a:r>
            <a:r>
              <a:rPr lang="en-US" dirty="0">
                <a:solidFill>
                  <a:srgbClr val="0000FF"/>
                </a:solidFill>
              </a:rPr>
              <a:t>DATETIME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DEFAULT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srgbClr val="FF00FF"/>
                </a:solidFill>
              </a:rPr>
              <a:t>GETDATE</a:t>
            </a:r>
            <a:r>
              <a:rPr lang="en-US" dirty="0">
                <a:solidFill>
                  <a:srgbClr val="808080"/>
                </a:solidFill>
              </a:rPr>
              <a:t>())</a:t>
            </a:r>
          </a:p>
          <a:p>
            <a:r>
              <a:rPr lang="en-US" dirty="0">
                <a:solidFill>
                  <a:srgbClr val="808080"/>
                </a:solidFill>
              </a:rPr>
              <a:t>)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2478881"/>
            <a:ext cx="8382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CREATE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TABLE</a:t>
            </a:r>
            <a:r>
              <a:rPr lang="en-US" dirty="0" smtClean="0">
                <a:solidFill>
                  <a:prstClr val="black"/>
                </a:solidFill>
              </a:rPr>
              <a:t> NHANVIEN</a:t>
            </a:r>
          </a:p>
          <a:p>
            <a:r>
              <a:rPr lang="en-US" dirty="0" smtClean="0">
                <a:solidFill>
                  <a:srgbClr val="808080"/>
                </a:solidFill>
              </a:rPr>
              <a:t>(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	MANV </a:t>
            </a:r>
            <a:r>
              <a:rPr lang="en-US" dirty="0" smtClean="0">
                <a:solidFill>
                  <a:srgbClr val="0000FF"/>
                </a:solidFill>
              </a:rPr>
              <a:t>VARCHAR</a:t>
            </a:r>
            <a:r>
              <a:rPr lang="en-US" dirty="0" smtClean="0">
                <a:solidFill>
                  <a:srgbClr val="808080"/>
                </a:solidFill>
              </a:rPr>
              <a:t>(</a:t>
            </a:r>
            <a:r>
              <a:rPr lang="en-US" dirty="0" smtClean="0">
                <a:solidFill>
                  <a:prstClr val="black"/>
                </a:solidFill>
              </a:rPr>
              <a:t>10</a:t>
            </a:r>
            <a:r>
              <a:rPr lang="en-US" dirty="0" smtClean="0">
                <a:solidFill>
                  <a:srgbClr val="808080"/>
                </a:solidFill>
              </a:rPr>
              <a:t>)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srgbClr val="808080"/>
                </a:solidFill>
              </a:rPr>
              <a:t>NOT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srgbClr val="808080"/>
                </a:solidFill>
              </a:rPr>
              <a:t>NULL,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	HONV </a:t>
            </a:r>
            <a:r>
              <a:rPr lang="en-US" dirty="0" smtClean="0">
                <a:solidFill>
                  <a:srgbClr val="0000FF"/>
                </a:solidFill>
              </a:rPr>
              <a:t>VARCHAR</a:t>
            </a:r>
            <a:r>
              <a:rPr lang="en-US" dirty="0" smtClean="0">
                <a:solidFill>
                  <a:srgbClr val="808080"/>
                </a:solidFill>
              </a:rPr>
              <a:t>(</a:t>
            </a:r>
            <a:r>
              <a:rPr lang="en-US" dirty="0" smtClean="0">
                <a:solidFill>
                  <a:prstClr val="black"/>
                </a:solidFill>
              </a:rPr>
              <a:t>20</a:t>
            </a:r>
            <a:r>
              <a:rPr lang="en-US" dirty="0" smtClean="0">
                <a:solidFill>
                  <a:srgbClr val="808080"/>
                </a:solidFill>
              </a:rPr>
              <a:t>),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	TENLOT </a:t>
            </a:r>
            <a:r>
              <a:rPr lang="en-US" dirty="0" smtClean="0">
                <a:solidFill>
                  <a:srgbClr val="0000FF"/>
                </a:solidFill>
              </a:rPr>
              <a:t>VARCHAR</a:t>
            </a:r>
            <a:r>
              <a:rPr lang="en-US" dirty="0" smtClean="0">
                <a:solidFill>
                  <a:srgbClr val="808080"/>
                </a:solidFill>
              </a:rPr>
              <a:t>(</a:t>
            </a:r>
            <a:r>
              <a:rPr lang="en-US" dirty="0" smtClean="0">
                <a:solidFill>
                  <a:prstClr val="black"/>
                </a:solidFill>
              </a:rPr>
              <a:t>20</a:t>
            </a:r>
            <a:r>
              <a:rPr lang="en-US" dirty="0" smtClean="0">
                <a:solidFill>
                  <a:srgbClr val="808080"/>
                </a:solidFill>
              </a:rPr>
              <a:t>),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	TENNV </a:t>
            </a:r>
            <a:r>
              <a:rPr lang="en-US" dirty="0" smtClean="0">
                <a:solidFill>
                  <a:srgbClr val="0000FF"/>
                </a:solidFill>
              </a:rPr>
              <a:t>VARCHAR</a:t>
            </a:r>
            <a:r>
              <a:rPr lang="en-US" dirty="0" smtClean="0">
                <a:solidFill>
                  <a:srgbClr val="808080"/>
                </a:solidFill>
              </a:rPr>
              <a:t>(</a:t>
            </a:r>
            <a:r>
              <a:rPr lang="en-US" dirty="0" smtClean="0">
                <a:solidFill>
                  <a:prstClr val="black"/>
                </a:solidFill>
              </a:rPr>
              <a:t>20</a:t>
            </a:r>
            <a:r>
              <a:rPr lang="en-US" dirty="0" smtClean="0">
                <a:solidFill>
                  <a:srgbClr val="808080"/>
                </a:solidFill>
              </a:rPr>
              <a:t>),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	NGSINH </a:t>
            </a:r>
            <a:r>
              <a:rPr lang="en-US" dirty="0" smtClean="0">
                <a:solidFill>
                  <a:srgbClr val="0000FF"/>
                </a:solidFill>
              </a:rPr>
              <a:t>DATETIME</a:t>
            </a:r>
            <a:r>
              <a:rPr lang="en-US" dirty="0" smtClean="0">
                <a:solidFill>
                  <a:srgbClr val="808080"/>
                </a:solidFill>
              </a:rPr>
              <a:t>,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	DCHI </a:t>
            </a:r>
            <a:r>
              <a:rPr lang="en-US" dirty="0" smtClean="0">
                <a:solidFill>
                  <a:srgbClr val="0000FF"/>
                </a:solidFill>
              </a:rPr>
              <a:t>VARCHAR</a:t>
            </a:r>
            <a:r>
              <a:rPr lang="en-US" dirty="0" smtClean="0">
                <a:solidFill>
                  <a:srgbClr val="808080"/>
                </a:solidFill>
              </a:rPr>
              <a:t>(</a:t>
            </a:r>
            <a:r>
              <a:rPr lang="en-US" dirty="0" smtClean="0">
                <a:solidFill>
                  <a:prstClr val="black"/>
                </a:solidFill>
              </a:rPr>
              <a:t>50</a:t>
            </a:r>
            <a:r>
              <a:rPr lang="en-US" dirty="0" smtClean="0">
                <a:solidFill>
                  <a:srgbClr val="808080"/>
                </a:solidFill>
              </a:rPr>
              <a:t>),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	PHAI </a:t>
            </a:r>
            <a:r>
              <a:rPr lang="en-US" dirty="0" smtClean="0">
                <a:solidFill>
                  <a:srgbClr val="0000FF"/>
                </a:solidFill>
              </a:rPr>
              <a:t>VARCHAR</a:t>
            </a:r>
            <a:r>
              <a:rPr lang="en-US" dirty="0" smtClean="0">
                <a:solidFill>
                  <a:srgbClr val="808080"/>
                </a:solidFill>
              </a:rPr>
              <a:t>(</a:t>
            </a:r>
            <a:r>
              <a:rPr lang="en-US" dirty="0" smtClean="0">
                <a:solidFill>
                  <a:prstClr val="black"/>
                </a:solidFill>
              </a:rPr>
              <a:t>5</a:t>
            </a:r>
            <a:r>
              <a:rPr lang="en-US" dirty="0" smtClean="0">
                <a:solidFill>
                  <a:srgbClr val="808080"/>
                </a:solidFill>
              </a:rPr>
              <a:t>),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	LUONG </a:t>
            </a:r>
            <a:r>
              <a:rPr lang="en-US" dirty="0" smtClean="0">
                <a:solidFill>
                  <a:srgbClr val="0000FF"/>
                </a:solidFill>
              </a:rPr>
              <a:t>MONEY</a:t>
            </a:r>
            <a:r>
              <a:rPr lang="en-US" dirty="0" smtClean="0">
                <a:solidFill>
                  <a:srgbClr val="808080"/>
                </a:solidFill>
              </a:rPr>
              <a:t>,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	PHG </a:t>
            </a:r>
            <a:r>
              <a:rPr lang="en-US" dirty="0" smtClean="0">
                <a:solidFill>
                  <a:srgbClr val="0000FF"/>
                </a:solidFill>
              </a:rPr>
              <a:t>VARCHAR</a:t>
            </a:r>
            <a:r>
              <a:rPr lang="en-US" dirty="0" smtClean="0">
                <a:solidFill>
                  <a:srgbClr val="808080"/>
                </a:solidFill>
              </a:rPr>
              <a:t>(</a:t>
            </a:r>
            <a:r>
              <a:rPr lang="en-US" dirty="0" smtClean="0">
                <a:solidFill>
                  <a:prstClr val="black"/>
                </a:solidFill>
              </a:rPr>
              <a:t>10</a:t>
            </a:r>
            <a:r>
              <a:rPr lang="en-US" dirty="0" smtClean="0">
                <a:solidFill>
                  <a:srgbClr val="808080"/>
                </a:solidFill>
              </a:rPr>
              <a:t>),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	</a:t>
            </a:r>
            <a:r>
              <a:rPr lang="en-US" dirty="0" smtClean="0">
                <a:solidFill>
                  <a:srgbClr val="0000FF"/>
                </a:solidFill>
              </a:rPr>
              <a:t>CONSTRAINT</a:t>
            </a:r>
            <a:r>
              <a:rPr lang="en-US" dirty="0" smtClean="0">
                <a:solidFill>
                  <a:prstClr val="black"/>
                </a:solidFill>
              </a:rPr>
              <a:t> PK_NHANVIEN </a:t>
            </a:r>
            <a:r>
              <a:rPr lang="en-US" dirty="0" smtClean="0">
                <a:solidFill>
                  <a:srgbClr val="0000FF"/>
                </a:solidFill>
              </a:rPr>
              <a:t>PRIMARY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KEY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srgbClr val="808080"/>
                </a:solidFill>
              </a:rPr>
              <a:t>(</a:t>
            </a:r>
            <a:r>
              <a:rPr lang="en-US" dirty="0" smtClean="0">
                <a:solidFill>
                  <a:prstClr val="black"/>
                </a:solidFill>
              </a:rPr>
              <a:t>MANV</a:t>
            </a:r>
            <a:r>
              <a:rPr lang="en-US" dirty="0" smtClean="0">
                <a:solidFill>
                  <a:srgbClr val="808080"/>
                </a:solidFill>
              </a:rPr>
              <a:t>)</a:t>
            </a:r>
          </a:p>
          <a:p>
            <a:r>
              <a:rPr lang="en-US" dirty="0" smtClean="0">
                <a:solidFill>
                  <a:srgbClr val="808080"/>
                </a:solidFill>
              </a:rPr>
              <a:t>)</a:t>
            </a:r>
            <a:r>
              <a:rPr lang="en-US" dirty="0" smtClean="0">
                <a:solidFill>
                  <a:prstClr val="black"/>
                </a:solidFill>
              </a:rPr>
              <a:t> 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5082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28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VD RBTV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</a:t>
            </a:r>
            <a:r>
              <a:rPr lang="en-US" dirty="0" err="1" smtClean="0"/>
              <a:t>tên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1564481"/>
            <a:ext cx="8382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CREATE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TABLE</a:t>
            </a:r>
            <a:r>
              <a:rPr lang="en-US" dirty="0">
                <a:solidFill>
                  <a:prstClr val="black"/>
                </a:solidFill>
              </a:rPr>
              <a:t> NHANVIEN </a:t>
            </a:r>
            <a:r>
              <a:rPr lang="en-US" dirty="0">
                <a:solidFill>
                  <a:srgbClr val="808080"/>
                </a:solidFill>
              </a:rPr>
              <a:t>(</a:t>
            </a:r>
          </a:p>
          <a:p>
            <a:r>
              <a:rPr lang="en-US" dirty="0">
                <a:solidFill>
                  <a:prstClr val="black"/>
                </a:solidFill>
              </a:rPr>
              <a:t>	MANV </a:t>
            </a:r>
            <a:r>
              <a:rPr lang="en-US" dirty="0">
                <a:solidFill>
                  <a:srgbClr val="0000FF"/>
                </a:solidFill>
              </a:rPr>
              <a:t>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9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CONSTRAINT</a:t>
            </a:r>
            <a:r>
              <a:rPr lang="en-US" dirty="0">
                <a:solidFill>
                  <a:prstClr val="black"/>
                </a:solidFill>
              </a:rPr>
              <a:t> NV_MANV_PK </a:t>
            </a:r>
            <a:r>
              <a:rPr lang="en-US" dirty="0">
                <a:solidFill>
                  <a:srgbClr val="0000FF"/>
                </a:solidFill>
              </a:rPr>
              <a:t>PRIMARY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KEY</a:t>
            </a:r>
            <a:r>
              <a:rPr lang="en-US" dirty="0">
                <a:solidFill>
                  <a:srgbClr val="808080"/>
                </a:solidFill>
              </a:rPr>
              <a:t>,</a:t>
            </a:r>
          </a:p>
          <a:p>
            <a:r>
              <a:rPr lang="en-US" dirty="0">
                <a:solidFill>
                  <a:prstClr val="black"/>
                </a:solidFill>
              </a:rPr>
              <a:t>	HONV </a:t>
            </a:r>
            <a:r>
              <a:rPr lang="en-US" dirty="0">
                <a:solidFill>
                  <a:srgbClr val="0000FF"/>
                </a:solidFill>
              </a:rPr>
              <a:t>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10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CONSTRAINT</a:t>
            </a:r>
            <a:r>
              <a:rPr lang="en-US" dirty="0">
                <a:solidFill>
                  <a:prstClr val="black"/>
                </a:solidFill>
              </a:rPr>
              <a:t> NV_HONV_NN </a:t>
            </a:r>
            <a:r>
              <a:rPr lang="en-US" dirty="0">
                <a:solidFill>
                  <a:srgbClr val="808080"/>
                </a:solidFill>
              </a:rPr>
              <a:t>NOT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NULL,</a:t>
            </a:r>
          </a:p>
          <a:p>
            <a:r>
              <a:rPr lang="en-US" dirty="0">
                <a:solidFill>
                  <a:prstClr val="black"/>
                </a:solidFill>
              </a:rPr>
              <a:t>	TENLOT </a:t>
            </a:r>
            <a:r>
              <a:rPr lang="en-US" dirty="0">
                <a:solidFill>
                  <a:srgbClr val="0000FF"/>
                </a:solidFill>
              </a:rPr>
              <a:t>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20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NOT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NULL,</a:t>
            </a:r>
          </a:p>
          <a:p>
            <a:r>
              <a:rPr lang="en-US" dirty="0">
                <a:solidFill>
                  <a:prstClr val="black"/>
                </a:solidFill>
              </a:rPr>
              <a:t>	TENNV </a:t>
            </a:r>
            <a:r>
              <a:rPr lang="en-US" dirty="0">
                <a:solidFill>
                  <a:srgbClr val="0000FF"/>
                </a:solidFill>
              </a:rPr>
              <a:t>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10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NOT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NULL,</a:t>
            </a:r>
          </a:p>
          <a:p>
            <a:r>
              <a:rPr lang="en-US" dirty="0">
                <a:solidFill>
                  <a:prstClr val="black"/>
                </a:solidFill>
              </a:rPr>
              <a:t>	NGSINH </a:t>
            </a:r>
            <a:r>
              <a:rPr lang="en-US" dirty="0">
                <a:solidFill>
                  <a:srgbClr val="0000FF"/>
                </a:solidFill>
              </a:rPr>
              <a:t>DATETIME</a:t>
            </a:r>
            <a:r>
              <a:rPr lang="en-US" dirty="0">
                <a:solidFill>
                  <a:srgbClr val="808080"/>
                </a:solidFill>
              </a:rPr>
              <a:t>,</a:t>
            </a:r>
          </a:p>
          <a:p>
            <a:r>
              <a:rPr lang="en-US" dirty="0">
                <a:solidFill>
                  <a:prstClr val="black"/>
                </a:solidFill>
              </a:rPr>
              <a:t>	DCHI </a:t>
            </a:r>
            <a:r>
              <a:rPr lang="en-US" dirty="0">
                <a:solidFill>
                  <a:srgbClr val="0000FF"/>
                </a:solidFill>
              </a:rPr>
              <a:t>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50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PHAI </a:t>
            </a:r>
            <a:r>
              <a:rPr lang="en-US" dirty="0">
                <a:solidFill>
                  <a:srgbClr val="0000FF"/>
                </a:solidFill>
              </a:rPr>
              <a:t>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3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CONSTRAINT</a:t>
            </a:r>
            <a:r>
              <a:rPr lang="en-US" dirty="0">
                <a:solidFill>
                  <a:prstClr val="black"/>
                </a:solidFill>
              </a:rPr>
              <a:t> NV_PHAI_CHK </a:t>
            </a:r>
          </a:p>
          <a:p>
            <a:r>
              <a:rPr lang="en-US" dirty="0">
                <a:solidFill>
                  <a:prstClr val="black"/>
                </a:solidFill>
              </a:rPr>
              <a:t>		</a:t>
            </a:r>
            <a:r>
              <a:rPr lang="en-US" dirty="0">
                <a:solidFill>
                  <a:srgbClr val="0000FF"/>
                </a:solidFill>
              </a:rPr>
              <a:t>CHECK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PHAI </a:t>
            </a:r>
            <a:r>
              <a:rPr lang="en-US" dirty="0">
                <a:solidFill>
                  <a:srgbClr val="808080"/>
                </a:solidFill>
              </a:rPr>
              <a:t>IN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‘Nam’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‘Nu’</a:t>
            </a:r>
            <a:r>
              <a:rPr lang="en-US" dirty="0">
                <a:solidFill>
                  <a:srgbClr val="808080"/>
                </a:solidFill>
              </a:rPr>
              <a:t>)),</a:t>
            </a:r>
          </a:p>
          <a:p>
            <a:r>
              <a:rPr lang="en-US" dirty="0">
                <a:solidFill>
                  <a:prstClr val="black"/>
                </a:solidFill>
              </a:rPr>
              <a:t>	LUONG </a:t>
            </a:r>
            <a:r>
              <a:rPr lang="en-US" dirty="0">
                <a:solidFill>
                  <a:srgbClr val="0000FF"/>
                </a:solidFill>
              </a:rPr>
              <a:t>INT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CONSTRAINT</a:t>
            </a:r>
            <a:r>
              <a:rPr lang="en-US" dirty="0">
                <a:solidFill>
                  <a:prstClr val="black"/>
                </a:solidFill>
              </a:rPr>
              <a:t> NV_LUONG_DF </a:t>
            </a:r>
            <a:r>
              <a:rPr lang="en-US" dirty="0">
                <a:solidFill>
                  <a:srgbClr val="0000FF"/>
                </a:solidFill>
              </a:rPr>
              <a:t>DEFAULT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10000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PHG </a:t>
            </a:r>
            <a:r>
              <a:rPr lang="en-US" dirty="0">
                <a:solidFill>
                  <a:srgbClr val="0000FF"/>
                </a:solidFill>
              </a:rPr>
              <a:t>INT</a:t>
            </a:r>
          </a:p>
          <a:p>
            <a:r>
              <a:rPr lang="en-US" dirty="0">
                <a:solidFill>
                  <a:srgbClr val="808080"/>
                </a:solidFill>
              </a:rPr>
              <a:t>)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6343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29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VD RBTV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</a:t>
            </a:r>
            <a:r>
              <a:rPr lang="en-US" dirty="0" err="1" smtClean="0"/>
              <a:t>tên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1564481"/>
            <a:ext cx="8382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CREATE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TABLE</a:t>
            </a:r>
            <a:r>
              <a:rPr lang="en-US" dirty="0">
                <a:solidFill>
                  <a:prstClr val="black"/>
                </a:solidFill>
              </a:rPr>
              <a:t> PHANCONG </a:t>
            </a:r>
            <a:r>
              <a:rPr lang="en-US" dirty="0">
                <a:solidFill>
                  <a:srgbClr val="808080"/>
                </a:solidFill>
              </a:rPr>
              <a:t>(</a:t>
            </a:r>
          </a:p>
          <a:p>
            <a:r>
              <a:rPr lang="en-US" dirty="0">
                <a:solidFill>
                  <a:prstClr val="black"/>
                </a:solidFill>
              </a:rPr>
              <a:t>	MANV </a:t>
            </a:r>
            <a:r>
              <a:rPr lang="en-US" dirty="0">
                <a:solidFill>
                  <a:srgbClr val="0000FF"/>
                </a:solidFill>
              </a:rPr>
              <a:t>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9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MADA </a:t>
            </a:r>
            <a:r>
              <a:rPr lang="en-US" dirty="0">
                <a:solidFill>
                  <a:srgbClr val="0000FF"/>
                </a:solidFill>
              </a:rPr>
              <a:t>INT</a:t>
            </a:r>
            <a:r>
              <a:rPr lang="en-US" dirty="0">
                <a:solidFill>
                  <a:srgbClr val="808080"/>
                </a:solidFill>
              </a:rPr>
              <a:t>,</a:t>
            </a:r>
          </a:p>
          <a:p>
            <a:r>
              <a:rPr lang="en-US" dirty="0">
                <a:solidFill>
                  <a:prstClr val="black"/>
                </a:solidFill>
              </a:rPr>
              <a:t>	THOIGIAN </a:t>
            </a:r>
            <a:r>
              <a:rPr lang="en-US" dirty="0">
                <a:solidFill>
                  <a:srgbClr val="0000FF"/>
                </a:solidFill>
              </a:rPr>
              <a:t>DECIMAL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3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1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CONSTRAINT</a:t>
            </a:r>
            <a:r>
              <a:rPr lang="en-US" dirty="0">
                <a:solidFill>
                  <a:prstClr val="black"/>
                </a:solidFill>
              </a:rPr>
              <a:t> PC_MANVIEN_MADA_PK </a:t>
            </a:r>
            <a:r>
              <a:rPr lang="en-US" dirty="0" smtClean="0">
                <a:solidFill>
                  <a:srgbClr val="0000FF"/>
                </a:solidFill>
              </a:rPr>
              <a:t>PRIMARY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KEY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MANV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MADA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CONSTRAINT</a:t>
            </a:r>
            <a:r>
              <a:rPr lang="en-US" dirty="0">
                <a:solidFill>
                  <a:prstClr val="black"/>
                </a:solidFill>
              </a:rPr>
              <a:t> PC_MANVIEN_FK </a:t>
            </a:r>
            <a:r>
              <a:rPr lang="en-US" dirty="0">
                <a:solidFill>
                  <a:srgbClr val="0000FF"/>
                </a:solidFill>
              </a:rPr>
              <a:t>FOREIGN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KEY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MANV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</a:p>
          <a:p>
            <a:r>
              <a:rPr lang="en-US" dirty="0">
                <a:solidFill>
                  <a:prstClr val="black"/>
                </a:solidFill>
              </a:rPr>
              <a:t>		</a:t>
            </a:r>
            <a:r>
              <a:rPr lang="en-US" dirty="0">
                <a:solidFill>
                  <a:srgbClr val="0000FF"/>
                </a:solidFill>
              </a:rPr>
              <a:t>REFERENCES</a:t>
            </a:r>
            <a:r>
              <a:rPr lang="en-US" dirty="0">
                <a:solidFill>
                  <a:prstClr val="black"/>
                </a:solidFill>
              </a:rPr>
              <a:t> NHANVIEN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MANV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CONSTRAINT</a:t>
            </a:r>
            <a:r>
              <a:rPr lang="en-US" dirty="0">
                <a:solidFill>
                  <a:prstClr val="black"/>
                </a:solidFill>
              </a:rPr>
              <a:t> PC_MADA_FK </a:t>
            </a:r>
            <a:r>
              <a:rPr lang="en-US" dirty="0">
                <a:solidFill>
                  <a:srgbClr val="0000FF"/>
                </a:solidFill>
              </a:rPr>
              <a:t>FOREIGN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KEY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MADA</a:t>
            </a:r>
            <a:r>
              <a:rPr lang="en-US" dirty="0">
                <a:solidFill>
                  <a:srgbClr val="808080"/>
                </a:solidFill>
              </a:rPr>
              <a:t>)</a:t>
            </a:r>
          </a:p>
          <a:p>
            <a:r>
              <a:rPr lang="en-US" dirty="0">
                <a:solidFill>
                  <a:prstClr val="black"/>
                </a:solidFill>
              </a:rPr>
              <a:t>		</a:t>
            </a:r>
            <a:r>
              <a:rPr lang="en-US" dirty="0">
                <a:solidFill>
                  <a:srgbClr val="0000FF"/>
                </a:solidFill>
              </a:rPr>
              <a:t>REFERENCES</a:t>
            </a:r>
            <a:r>
              <a:rPr lang="en-US" dirty="0">
                <a:solidFill>
                  <a:prstClr val="black"/>
                </a:solidFill>
              </a:rPr>
              <a:t> DEAN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MADA</a:t>
            </a:r>
            <a:r>
              <a:rPr lang="en-US" dirty="0">
                <a:solidFill>
                  <a:srgbClr val="808080"/>
                </a:solidFill>
              </a:rPr>
              <a:t>)</a:t>
            </a:r>
          </a:p>
          <a:p>
            <a:r>
              <a:rPr lang="en-US" dirty="0">
                <a:solidFill>
                  <a:srgbClr val="808080"/>
                </a:solidFill>
              </a:rPr>
              <a:t>)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0291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Giới</a:t>
            </a:r>
            <a:r>
              <a:rPr lang="en-US" dirty="0" smtClean="0"/>
              <a:t> </a:t>
            </a:r>
            <a:r>
              <a:rPr lang="en-US" dirty="0" err="1" smtClean="0"/>
              <a:t>thiệu</a:t>
            </a:r>
            <a:r>
              <a:rPr lang="en-US" dirty="0" smtClean="0"/>
              <a:t> SQL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9656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Chỉnh</a:t>
            </a:r>
            <a:r>
              <a:rPr lang="en-US" dirty="0" smtClean="0"/>
              <a:t> </a:t>
            </a:r>
            <a:r>
              <a:rPr lang="en-US" dirty="0" err="1" smtClean="0"/>
              <a:t>sửa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30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RBTV</a:t>
            </a:r>
          </a:p>
          <a:p>
            <a:pPr lvl="2"/>
            <a:endParaRPr lang="en-US" dirty="0"/>
          </a:p>
          <a:p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cột</a:t>
            </a:r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r>
              <a:rPr lang="en-US" dirty="0" err="1"/>
              <a:t>Xóa</a:t>
            </a:r>
            <a:r>
              <a:rPr lang="en-US" dirty="0"/>
              <a:t> </a:t>
            </a:r>
            <a:r>
              <a:rPr lang="en-US" dirty="0" err="1"/>
              <a:t>cột</a:t>
            </a:r>
            <a:endParaRPr lang="en-US" dirty="0"/>
          </a:p>
          <a:p>
            <a:pPr lvl="2"/>
            <a:endParaRPr lang="en-US" dirty="0"/>
          </a:p>
          <a:p>
            <a:r>
              <a:rPr lang="en-US" dirty="0" err="1" smtClean="0"/>
              <a:t>Sửa</a:t>
            </a:r>
            <a:r>
              <a:rPr lang="en-US" dirty="0" smtClean="0"/>
              <a:t> </a:t>
            </a:r>
            <a:r>
              <a:rPr lang="en-US" dirty="0" err="1" smtClean="0"/>
              <a:t>đổi</a:t>
            </a:r>
            <a:r>
              <a:rPr lang="en-US" dirty="0" smtClean="0"/>
              <a:t> </a:t>
            </a:r>
            <a:r>
              <a:rPr lang="en-US" dirty="0" err="1" smtClean="0"/>
              <a:t>cột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3352800"/>
            <a:ext cx="8382000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ALTER TABLE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/>
              <a:t>&lt;</a:t>
            </a:r>
            <a:r>
              <a:rPr lang="en-US" dirty="0" err="1"/>
              <a:t>Tên_bảng</a:t>
            </a:r>
            <a:r>
              <a:rPr lang="en-US" dirty="0"/>
              <a:t>&gt;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ADD</a:t>
            </a:r>
            <a:r>
              <a:rPr lang="en-US" b="1" dirty="0"/>
              <a:t> </a:t>
            </a:r>
            <a:br>
              <a:rPr lang="en-US" b="1" dirty="0"/>
            </a:br>
            <a:r>
              <a:rPr lang="en-US" b="1" dirty="0"/>
              <a:t>	</a:t>
            </a:r>
            <a:r>
              <a:rPr lang="en-US" dirty="0"/>
              <a:t>&lt;</a:t>
            </a:r>
            <a:r>
              <a:rPr lang="en-US" dirty="0" err="1"/>
              <a:t>Tên_cột</a:t>
            </a:r>
            <a:r>
              <a:rPr lang="en-US" dirty="0"/>
              <a:t>&gt; &lt;</a:t>
            </a:r>
            <a:r>
              <a:rPr lang="en-US" dirty="0" err="1"/>
              <a:t>Kiểu_dữ_liệu</a:t>
            </a:r>
            <a:r>
              <a:rPr lang="en-US" dirty="0"/>
              <a:t>&gt; [&lt;RBTV&gt;]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4572000"/>
            <a:ext cx="8382000" cy="4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ALTER TABLE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/>
              <a:t>&lt;</a:t>
            </a:r>
            <a:r>
              <a:rPr lang="en-US" dirty="0" err="1"/>
              <a:t>Tên_bảng</a:t>
            </a:r>
            <a:r>
              <a:rPr lang="en-US" dirty="0"/>
              <a:t>&gt;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DROP COLUMN</a:t>
            </a:r>
            <a:r>
              <a:rPr lang="en-US" b="1" dirty="0"/>
              <a:t> </a:t>
            </a:r>
            <a:r>
              <a:rPr lang="en-US" dirty="0"/>
              <a:t>&lt;</a:t>
            </a:r>
            <a:r>
              <a:rPr lang="en-US" dirty="0" err="1"/>
              <a:t>Tên_cột</a:t>
            </a:r>
            <a:r>
              <a:rPr lang="en-US" dirty="0"/>
              <a:t>&gt;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5451028"/>
            <a:ext cx="8382000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ALTER TABLE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/>
              <a:t>&lt;</a:t>
            </a:r>
            <a:r>
              <a:rPr lang="en-US" dirty="0" err="1"/>
              <a:t>Tên_bảng</a:t>
            </a:r>
            <a:r>
              <a:rPr lang="en-US" dirty="0"/>
              <a:t>&gt;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ALTER COLUMN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	</a:t>
            </a:r>
            <a:r>
              <a:rPr lang="en-US" dirty="0"/>
              <a:t>&lt;</a:t>
            </a:r>
            <a:r>
              <a:rPr lang="en-US" dirty="0" err="1"/>
              <a:t>Tên_cột</a:t>
            </a:r>
            <a:r>
              <a:rPr lang="en-US" dirty="0"/>
              <a:t>&gt; &lt;</a:t>
            </a:r>
            <a:r>
              <a:rPr lang="en-US" dirty="0" err="1"/>
              <a:t>Kiểu_dữ_liệu_mới</a:t>
            </a:r>
            <a:r>
              <a:rPr lang="en-US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5707654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Chỉnh</a:t>
            </a:r>
            <a:r>
              <a:rPr lang="en-US" dirty="0" smtClean="0"/>
              <a:t> </a:t>
            </a:r>
            <a:r>
              <a:rPr lang="en-US" dirty="0" err="1" smtClean="0"/>
              <a:t>sửa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31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Thêm</a:t>
            </a:r>
            <a:r>
              <a:rPr lang="en-US" dirty="0" smtClean="0"/>
              <a:t> RBTV</a:t>
            </a:r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r>
              <a:rPr lang="en-US" dirty="0" err="1"/>
              <a:t>Xóa</a:t>
            </a:r>
            <a:r>
              <a:rPr lang="en-US" dirty="0"/>
              <a:t> </a:t>
            </a:r>
            <a:r>
              <a:rPr lang="en-US" dirty="0" smtClean="0"/>
              <a:t>RBTV</a:t>
            </a:r>
            <a:endParaRPr lang="en-US" dirty="0"/>
          </a:p>
          <a:p>
            <a:pPr lvl="2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1600200"/>
            <a:ext cx="8382000" cy="1704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ALTER TABLE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/>
              <a:t>&lt;</a:t>
            </a:r>
            <a:r>
              <a:rPr lang="en-US" dirty="0" err="1"/>
              <a:t>Tên_bảng</a:t>
            </a:r>
            <a:r>
              <a:rPr lang="en-US" dirty="0"/>
              <a:t>&gt;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ADD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	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CONSTRAINT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/>
              <a:t>&lt;</a:t>
            </a:r>
            <a:r>
              <a:rPr lang="en-US" dirty="0" err="1"/>
              <a:t>Ten_RBTV</a:t>
            </a:r>
            <a:r>
              <a:rPr lang="en-US" dirty="0"/>
              <a:t>&gt; &lt;RBTV&gt;,</a:t>
            </a:r>
          </a:p>
          <a:p>
            <a:pPr>
              <a:lnSpc>
                <a:spcPct val="150000"/>
              </a:lnSpc>
            </a:pPr>
            <a:r>
              <a:rPr lang="en-US" dirty="0"/>
              <a:t>	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CONSTRAINT</a:t>
            </a:r>
            <a:r>
              <a:rPr lang="en-US" dirty="0"/>
              <a:t> &lt;</a:t>
            </a:r>
            <a:r>
              <a:rPr lang="en-US" dirty="0" err="1"/>
              <a:t>Ten_RBTV</a:t>
            </a:r>
            <a:r>
              <a:rPr lang="en-US" dirty="0"/>
              <a:t>&gt; &lt;RBTV&gt;,</a:t>
            </a:r>
          </a:p>
          <a:p>
            <a:pPr>
              <a:lnSpc>
                <a:spcPct val="150000"/>
              </a:lnSpc>
            </a:pPr>
            <a:r>
              <a:rPr lang="en-US" dirty="0"/>
              <a:t>	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3962400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ALTER TABLE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/>
              <a:t>&lt;</a:t>
            </a:r>
            <a:r>
              <a:rPr lang="en-US" dirty="0" err="1"/>
              <a:t>Tên_bảng</a:t>
            </a:r>
            <a:r>
              <a:rPr lang="en-US" dirty="0"/>
              <a:t>&gt;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DROP</a:t>
            </a:r>
            <a:r>
              <a:rPr lang="en-US" b="1" dirty="0"/>
              <a:t> </a:t>
            </a:r>
            <a:r>
              <a:rPr lang="en-US" dirty="0"/>
              <a:t>&lt;</a:t>
            </a:r>
            <a:r>
              <a:rPr lang="en-US" dirty="0" err="1"/>
              <a:t>Tên_RBTV</a:t>
            </a:r>
            <a:r>
              <a:rPr lang="en-US" dirty="0"/>
              <a:t>&gt; </a:t>
            </a:r>
          </a:p>
        </p:txBody>
      </p:sp>
    </p:spTree>
    <p:extLst>
      <p:ext uri="{BB962C8B-B14F-4D97-AF65-F5344CB8AC3E}">
        <p14:creationId xmlns:p14="http://schemas.microsoft.com/office/powerpoint/2010/main" val="5917726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Chỉnh</a:t>
            </a:r>
            <a:r>
              <a:rPr lang="en-US" dirty="0" smtClean="0"/>
              <a:t> </a:t>
            </a:r>
            <a:r>
              <a:rPr lang="en-US" dirty="0" err="1" smtClean="0"/>
              <a:t>sửa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32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1600200"/>
            <a:ext cx="838200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ALTER TABLE</a:t>
            </a:r>
            <a:r>
              <a:rPr lang="en-US" dirty="0"/>
              <a:t> NHANVIEN </a:t>
            </a:r>
            <a:r>
              <a:rPr lang="en-US" dirty="0">
                <a:solidFill>
                  <a:srgbClr val="0000CC"/>
                </a:solidFill>
              </a:rPr>
              <a:t>ADD</a:t>
            </a:r>
          </a:p>
          <a:p>
            <a:pPr>
              <a:lnSpc>
                <a:spcPct val="150000"/>
              </a:lnSpc>
            </a:pPr>
            <a:r>
              <a:rPr lang="en-US" dirty="0"/>
              <a:t>	NGHENGHIEP </a:t>
            </a:r>
            <a:r>
              <a:rPr lang="en-US" dirty="0">
                <a:solidFill>
                  <a:srgbClr val="0000CC"/>
                </a:solidFill>
              </a:rPr>
              <a:t>CHAR</a:t>
            </a:r>
            <a:r>
              <a:rPr lang="en-US" dirty="0"/>
              <a:t>(20</a:t>
            </a:r>
            <a:r>
              <a:rPr lang="en-US" dirty="0" smtClean="0"/>
              <a:t>)</a:t>
            </a:r>
          </a:p>
          <a:p>
            <a:pPr>
              <a:lnSpc>
                <a:spcPct val="150000"/>
              </a:lnSpc>
            </a:pPr>
            <a:endParaRPr lang="en-US" dirty="0"/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ALTER TABLE</a:t>
            </a:r>
            <a:r>
              <a:rPr lang="en-US" dirty="0"/>
              <a:t> NHANVIEN </a:t>
            </a:r>
            <a:r>
              <a:rPr lang="en-US" dirty="0">
                <a:solidFill>
                  <a:srgbClr val="0000CC"/>
                </a:solidFill>
              </a:rPr>
              <a:t>ALTER COLUMN 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	</a:t>
            </a:r>
            <a:r>
              <a:rPr lang="en-US" dirty="0"/>
              <a:t>NGHENGHIEP </a:t>
            </a:r>
            <a:r>
              <a:rPr lang="en-US" dirty="0" smtClean="0">
                <a:solidFill>
                  <a:srgbClr val="0000CC"/>
                </a:solidFill>
              </a:rPr>
              <a:t>CHAR</a:t>
            </a:r>
            <a:r>
              <a:rPr lang="en-US" dirty="0" smtClean="0"/>
              <a:t>(50)</a:t>
            </a:r>
          </a:p>
          <a:p>
            <a:pPr>
              <a:lnSpc>
                <a:spcPct val="150000"/>
              </a:lnSpc>
            </a:pPr>
            <a:endParaRPr lang="en-US" dirty="0">
              <a:solidFill>
                <a:srgbClr val="0000CC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00CC"/>
                </a:solidFill>
              </a:rPr>
              <a:t>ALTER </a:t>
            </a:r>
            <a:r>
              <a:rPr lang="en-US" dirty="0">
                <a:solidFill>
                  <a:srgbClr val="0000CC"/>
                </a:solidFill>
              </a:rPr>
              <a:t>TABLE</a:t>
            </a:r>
            <a:r>
              <a:rPr lang="en-US" dirty="0"/>
              <a:t> NHANVIEN </a:t>
            </a:r>
            <a:r>
              <a:rPr lang="en-US" dirty="0">
                <a:solidFill>
                  <a:srgbClr val="0000CC"/>
                </a:solidFill>
              </a:rPr>
              <a:t>DROP COLUMN </a:t>
            </a:r>
            <a:r>
              <a:rPr lang="en-US" dirty="0" smtClean="0"/>
              <a:t>NGHENGHIEP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4084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Chỉnh</a:t>
            </a:r>
            <a:r>
              <a:rPr lang="en-US" dirty="0" smtClean="0"/>
              <a:t> </a:t>
            </a:r>
            <a:r>
              <a:rPr lang="en-US" dirty="0" err="1" smtClean="0"/>
              <a:t>sửa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33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 </a:t>
            </a:r>
            <a:r>
              <a:rPr lang="en-US" dirty="0" err="1" smtClean="0"/>
              <a:t>thêm</a:t>
            </a:r>
            <a:r>
              <a:rPr lang="en-US" dirty="0" smtClean="0"/>
              <a:t> RBTV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1600200"/>
            <a:ext cx="8382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CREATE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TABLE</a:t>
            </a:r>
            <a:r>
              <a:rPr lang="en-US" dirty="0">
                <a:solidFill>
                  <a:prstClr val="black"/>
                </a:solidFill>
              </a:rPr>
              <a:t> PHONGBAN </a:t>
            </a:r>
            <a:r>
              <a:rPr lang="en-US" dirty="0">
                <a:solidFill>
                  <a:srgbClr val="808080"/>
                </a:solidFill>
              </a:rPr>
              <a:t>(</a:t>
            </a:r>
          </a:p>
          <a:p>
            <a:r>
              <a:rPr lang="en-US" dirty="0">
                <a:solidFill>
                  <a:prstClr val="black"/>
                </a:solidFill>
              </a:rPr>
              <a:t>	TENPB </a:t>
            </a:r>
            <a:r>
              <a:rPr lang="en-US" dirty="0">
                <a:solidFill>
                  <a:srgbClr val="0000FF"/>
                </a:solidFill>
              </a:rPr>
              <a:t>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20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MAPHG </a:t>
            </a:r>
            <a:r>
              <a:rPr lang="en-US" dirty="0">
                <a:solidFill>
                  <a:srgbClr val="0000FF"/>
                </a:solidFill>
              </a:rPr>
              <a:t>INT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NOT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NULL,</a:t>
            </a:r>
          </a:p>
          <a:p>
            <a:r>
              <a:rPr lang="en-US" dirty="0">
                <a:solidFill>
                  <a:prstClr val="black"/>
                </a:solidFill>
              </a:rPr>
              <a:t>	NG_NHANCHUC </a:t>
            </a:r>
            <a:r>
              <a:rPr lang="en-US" dirty="0">
                <a:solidFill>
                  <a:srgbClr val="0000FF"/>
                </a:solidFill>
              </a:rPr>
              <a:t>DATETIME</a:t>
            </a:r>
          </a:p>
          <a:p>
            <a:r>
              <a:rPr lang="en-US" dirty="0" smtClean="0">
                <a:solidFill>
                  <a:srgbClr val="808080"/>
                </a:solidFill>
              </a:rPr>
              <a:t>)</a:t>
            </a:r>
          </a:p>
          <a:p>
            <a:endParaRPr lang="en-US" dirty="0">
              <a:solidFill>
                <a:prstClr val="black"/>
              </a:solidFill>
            </a:endParaRPr>
          </a:p>
          <a:p>
            <a:r>
              <a:rPr lang="en-US" dirty="0">
                <a:solidFill>
                  <a:srgbClr val="0000FF"/>
                </a:solidFill>
              </a:rPr>
              <a:t>ALTER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TABLE</a:t>
            </a:r>
            <a:r>
              <a:rPr lang="en-US" dirty="0">
                <a:solidFill>
                  <a:prstClr val="black"/>
                </a:solidFill>
              </a:rPr>
              <a:t> PHONGBAN </a:t>
            </a:r>
            <a:r>
              <a:rPr lang="en-US" dirty="0">
                <a:solidFill>
                  <a:srgbClr val="0000FF"/>
                </a:solidFill>
              </a:rPr>
              <a:t>ADD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CONSTRAINT</a:t>
            </a:r>
            <a:r>
              <a:rPr lang="en-US" dirty="0">
                <a:solidFill>
                  <a:prstClr val="black"/>
                </a:solidFill>
              </a:rPr>
              <a:t> PB_MAPHG_PK </a:t>
            </a:r>
            <a:r>
              <a:rPr lang="en-US" dirty="0">
                <a:solidFill>
                  <a:srgbClr val="0000FF"/>
                </a:solidFill>
              </a:rPr>
              <a:t>PRIMARY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KEY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MAPHG</a:t>
            </a:r>
            <a:r>
              <a:rPr lang="en-US" dirty="0">
                <a:solidFill>
                  <a:srgbClr val="808080"/>
                </a:solidFill>
              </a:rPr>
              <a:t>),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CONSTRAINT</a:t>
            </a:r>
            <a:r>
              <a:rPr lang="en-US" dirty="0">
                <a:solidFill>
                  <a:prstClr val="black"/>
                </a:solidFill>
              </a:rPr>
              <a:t> PB_NGNHANCHUC_DF </a:t>
            </a:r>
            <a:r>
              <a:rPr lang="en-US" dirty="0">
                <a:solidFill>
                  <a:srgbClr val="0000FF"/>
                </a:solidFill>
              </a:rPr>
              <a:t>DEFAULT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srgbClr val="FF00FF"/>
                </a:solidFill>
              </a:rPr>
              <a:t>GETDATE</a:t>
            </a:r>
            <a:r>
              <a:rPr lang="en-US" dirty="0">
                <a:solidFill>
                  <a:srgbClr val="808080"/>
                </a:solidFill>
              </a:rPr>
              <a:t>())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FOR</a:t>
            </a:r>
            <a:r>
              <a:rPr lang="en-US" dirty="0">
                <a:solidFill>
                  <a:prstClr val="black"/>
                </a:solidFill>
              </a:rPr>
              <a:t> NG_NHANCHUC</a:t>
            </a:r>
            <a:r>
              <a:rPr lang="en-US" dirty="0">
                <a:solidFill>
                  <a:srgbClr val="808080"/>
                </a:solidFill>
              </a:rPr>
              <a:t>,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CONSTRAINT</a:t>
            </a:r>
            <a:r>
              <a:rPr lang="en-US" dirty="0">
                <a:solidFill>
                  <a:prstClr val="black"/>
                </a:solidFill>
              </a:rPr>
              <a:t> PB_TENPB_UNI </a:t>
            </a:r>
            <a:r>
              <a:rPr lang="en-US" dirty="0">
                <a:solidFill>
                  <a:srgbClr val="0000FF"/>
                </a:solidFill>
              </a:rPr>
              <a:t>UNIQUE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TENPB</a:t>
            </a:r>
            <a:r>
              <a:rPr lang="en-US" dirty="0" smtClean="0">
                <a:solidFill>
                  <a:srgbClr val="808080"/>
                </a:solidFill>
              </a:rPr>
              <a:t>)</a:t>
            </a:r>
          </a:p>
          <a:p>
            <a:endParaRPr lang="en-US" dirty="0">
              <a:solidFill>
                <a:srgbClr val="808080"/>
              </a:solidFill>
            </a:endParaRPr>
          </a:p>
          <a:p>
            <a:r>
              <a:rPr lang="en-US" dirty="0">
                <a:solidFill>
                  <a:srgbClr val="0000FF"/>
                </a:solidFill>
              </a:rPr>
              <a:t>insert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into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phongban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 err="1">
                <a:solidFill>
                  <a:prstClr val="black"/>
                </a:solidFill>
              </a:rPr>
              <a:t>maphg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tenpb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values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1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'A'</a:t>
            </a:r>
            <a:r>
              <a:rPr lang="en-US" dirty="0">
                <a:solidFill>
                  <a:srgbClr val="808080"/>
                </a:solidFill>
              </a:rPr>
              <a:t>)</a:t>
            </a:r>
          </a:p>
          <a:p>
            <a:r>
              <a:rPr lang="en-US" dirty="0">
                <a:solidFill>
                  <a:srgbClr val="0000FF"/>
                </a:solidFill>
              </a:rPr>
              <a:t>insert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into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phongban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 err="1">
                <a:solidFill>
                  <a:prstClr val="black"/>
                </a:solidFill>
              </a:rPr>
              <a:t>maphg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tenpb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values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2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'A'</a:t>
            </a:r>
            <a:r>
              <a:rPr lang="en-US" dirty="0">
                <a:solidFill>
                  <a:srgbClr val="808080"/>
                </a:solidFill>
              </a:rPr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2935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Chỉnh</a:t>
            </a:r>
            <a:r>
              <a:rPr lang="en-US" dirty="0" smtClean="0"/>
              <a:t> </a:t>
            </a:r>
            <a:r>
              <a:rPr lang="en-US" dirty="0" err="1" smtClean="0"/>
              <a:t>sửa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34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RBTV </a:t>
            </a:r>
            <a:r>
              <a:rPr lang="en-US" dirty="0" err="1" smtClean="0"/>
              <a:t>khóa</a:t>
            </a:r>
            <a:r>
              <a:rPr lang="en-US" dirty="0" smtClean="0"/>
              <a:t> </a:t>
            </a:r>
            <a:r>
              <a:rPr lang="en-US" dirty="0" err="1" smtClean="0"/>
              <a:t>ngoại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1600200"/>
            <a:ext cx="8382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CREATE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TABLE</a:t>
            </a:r>
            <a:r>
              <a:rPr lang="en-US" dirty="0">
                <a:solidFill>
                  <a:prstClr val="black"/>
                </a:solidFill>
              </a:rPr>
              <a:t> NHANVIEN </a:t>
            </a:r>
            <a:r>
              <a:rPr lang="en-US" dirty="0">
                <a:solidFill>
                  <a:srgbClr val="808080"/>
                </a:solidFill>
              </a:rPr>
              <a:t>(</a:t>
            </a:r>
          </a:p>
          <a:p>
            <a:r>
              <a:rPr lang="en-US" dirty="0">
                <a:solidFill>
                  <a:prstClr val="black"/>
                </a:solidFill>
              </a:rPr>
              <a:t>	MANV </a:t>
            </a:r>
            <a:r>
              <a:rPr lang="en-US" dirty="0">
                <a:solidFill>
                  <a:srgbClr val="0000FF"/>
                </a:solidFill>
              </a:rPr>
              <a:t>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20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PRIMARY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KEY</a:t>
            </a:r>
            <a:r>
              <a:rPr lang="en-US" dirty="0">
                <a:solidFill>
                  <a:srgbClr val="808080"/>
                </a:solidFill>
              </a:rPr>
              <a:t>,</a:t>
            </a:r>
          </a:p>
          <a:p>
            <a:r>
              <a:rPr lang="en-US" dirty="0">
                <a:solidFill>
                  <a:prstClr val="black"/>
                </a:solidFill>
              </a:rPr>
              <a:t>	HOTEN </a:t>
            </a:r>
            <a:r>
              <a:rPr lang="en-US" dirty="0">
                <a:solidFill>
                  <a:srgbClr val="0000FF"/>
                </a:solidFill>
              </a:rPr>
              <a:t>NVARCHAR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50</a:t>
            </a:r>
            <a:r>
              <a:rPr lang="en-US" dirty="0">
                <a:solidFill>
                  <a:srgbClr val="808080"/>
                </a:solidFill>
              </a:rPr>
              <a:t>)</a:t>
            </a:r>
          </a:p>
          <a:p>
            <a:r>
              <a:rPr lang="en-US" dirty="0">
                <a:solidFill>
                  <a:srgbClr val="808080"/>
                </a:solidFill>
              </a:rPr>
              <a:t>)</a:t>
            </a:r>
          </a:p>
          <a:p>
            <a:r>
              <a:rPr lang="en-US" dirty="0">
                <a:solidFill>
                  <a:srgbClr val="0000FF"/>
                </a:solidFill>
              </a:rPr>
              <a:t>ALTER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TABLE</a:t>
            </a:r>
            <a:r>
              <a:rPr lang="en-US" dirty="0">
                <a:solidFill>
                  <a:prstClr val="black"/>
                </a:solidFill>
              </a:rPr>
              <a:t> PHONGBAN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ADD</a:t>
            </a:r>
            <a:r>
              <a:rPr lang="en-US" dirty="0">
                <a:solidFill>
                  <a:prstClr val="black"/>
                </a:solidFill>
              </a:rPr>
              <a:t> TRGPHG </a:t>
            </a:r>
            <a:r>
              <a:rPr lang="en-US" dirty="0">
                <a:solidFill>
                  <a:srgbClr val="0000FF"/>
                </a:solidFill>
              </a:rPr>
              <a:t>VARCHAR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20</a:t>
            </a:r>
            <a:r>
              <a:rPr lang="en-US" dirty="0" smtClean="0">
                <a:solidFill>
                  <a:srgbClr val="808080"/>
                </a:solidFill>
              </a:rPr>
              <a:t>)</a:t>
            </a:r>
          </a:p>
          <a:p>
            <a:endParaRPr lang="en-US" dirty="0">
              <a:solidFill>
                <a:srgbClr val="808080"/>
              </a:solidFill>
            </a:endParaRPr>
          </a:p>
          <a:p>
            <a:r>
              <a:rPr lang="en-US" dirty="0">
                <a:solidFill>
                  <a:srgbClr val="0000FF"/>
                </a:solidFill>
              </a:rPr>
              <a:t>ALTER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TABLE</a:t>
            </a:r>
            <a:r>
              <a:rPr lang="en-US" dirty="0">
                <a:solidFill>
                  <a:prstClr val="black"/>
                </a:solidFill>
              </a:rPr>
              <a:t> PHONGBAN</a:t>
            </a:r>
          </a:p>
          <a:p>
            <a:r>
              <a:rPr lang="en-US" dirty="0">
                <a:solidFill>
                  <a:prstClr val="black"/>
                </a:solidFill>
              </a:rPr>
              <a:t>	</a:t>
            </a:r>
            <a:r>
              <a:rPr lang="en-US" dirty="0">
                <a:solidFill>
                  <a:srgbClr val="0000FF"/>
                </a:solidFill>
              </a:rPr>
              <a:t>ADD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CONSTRAINT</a:t>
            </a:r>
            <a:r>
              <a:rPr lang="en-US" dirty="0">
                <a:solidFill>
                  <a:prstClr val="black"/>
                </a:solidFill>
              </a:rPr>
              <a:t> PB_TRGPHG_FK </a:t>
            </a:r>
            <a:r>
              <a:rPr lang="en-US" dirty="0">
                <a:solidFill>
                  <a:srgbClr val="0000FF"/>
                </a:solidFill>
              </a:rPr>
              <a:t>FOREIGN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KEY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TRGPHG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REFERENCES</a:t>
            </a:r>
            <a:r>
              <a:rPr lang="en-US" dirty="0">
                <a:solidFill>
                  <a:prstClr val="black"/>
                </a:solidFill>
              </a:rPr>
              <a:t> NHANVIEN</a:t>
            </a:r>
            <a:r>
              <a:rPr lang="en-US" dirty="0">
                <a:solidFill>
                  <a:srgbClr val="808080"/>
                </a:solidFill>
              </a:rPr>
              <a:t>(</a:t>
            </a:r>
            <a:r>
              <a:rPr lang="en-US" dirty="0">
                <a:solidFill>
                  <a:prstClr val="black"/>
                </a:solidFill>
              </a:rPr>
              <a:t>MANV</a:t>
            </a:r>
            <a:r>
              <a:rPr lang="en-US" dirty="0">
                <a:solidFill>
                  <a:srgbClr val="808080"/>
                </a:solidFill>
              </a:rPr>
              <a:t>)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i="1" dirty="0" smtClean="0">
                <a:solidFill>
                  <a:srgbClr val="0000FF"/>
                </a:solidFill>
              </a:rPr>
              <a:t>ON</a:t>
            </a:r>
            <a:r>
              <a:rPr lang="en-US" i="1" dirty="0" smtClean="0">
                <a:solidFill>
                  <a:prstClr val="black"/>
                </a:solidFill>
              </a:rPr>
              <a:t> </a:t>
            </a:r>
            <a:r>
              <a:rPr lang="en-US" i="1" dirty="0">
                <a:solidFill>
                  <a:srgbClr val="0000FF"/>
                </a:solidFill>
              </a:rPr>
              <a:t>DELETE</a:t>
            </a:r>
            <a:r>
              <a:rPr lang="en-US" i="1" dirty="0">
                <a:solidFill>
                  <a:prstClr val="black"/>
                </a:solidFill>
              </a:rPr>
              <a:t> </a:t>
            </a:r>
            <a:r>
              <a:rPr lang="en-US" i="1" dirty="0">
                <a:solidFill>
                  <a:srgbClr val="0000FF"/>
                </a:solidFill>
              </a:rPr>
              <a:t>CASCADE</a:t>
            </a:r>
          </a:p>
        </p:txBody>
      </p:sp>
    </p:spTree>
    <p:extLst>
      <p:ext uri="{BB962C8B-B14F-4D97-AF65-F5344CB8AC3E}">
        <p14:creationId xmlns:p14="http://schemas.microsoft.com/office/powerpoint/2010/main" val="16547830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Xóa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35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xóa</a:t>
            </a:r>
            <a:r>
              <a:rPr lang="en-US" dirty="0"/>
              <a:t> </a:t>
            </a:r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</a:t>
            </a:r>
            <a:r>
              <a:rPr lang="en-US" dirty="0" err="1"/>
              <a:t>bảng</a:t>
            </a:r>
            <a:endParaRPr lang="en-US" dirty="0"/>
          </a:p>
          <a:p>
            <a:pPr lvl="1"/>
            <a:r>
              <a:rPr lang="en-US" dirty="0" err="1"/>
              <a:t>Tất</a:t>
            </a:r>
            <a:r>
              <a:rPr lang="en-US" dirty="0"/>
              <a:t> </a:t>
            </a:r>
            <a:r>
              <a:rPr lang="en-US" dirty="0" err="1"/>
              <a:t>cả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cũng</a:t>
            </a:r>
            <a:r>
              <a:rPr lang="en-US" dirty="0"/>
              <a:t> </a:t>
            </a:r>
            <a:r>
              <a:rPr lang="en-US" dirty="0" err="1"/>
              <a:t>bị</a:t>
            </a:r>
            <a:r>
              <a:rPr lang="en-US" dirty="0"/>
              <a:t> </a:t>
            </a:r>
            <a:r>
              <a:rPr lang="en-US" dirty="0" err="1"/>
              <a:t>xóa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/>
              <a:t>pháp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4431268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DROP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TABLE</a:t>
            </a:r>
            <a:r>
              <a:rPr lang="en-US" dirty="0" smtClean="0">
                <a:solidFill>
                  <a:prstClr val="black"/>
                </a:solidFill>
              </a:rPr>
              <a:t> PHONGBAN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2971800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DROP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TABLE</a:t>
            </a:r>
            <a:r>
              <a:rPr lang="en-US" dirty="0" smtClean="0">
                <a:solidFill>
                  <a:prstClr val="black"/>
                </a:solidFill>
              </a:rPr>
              <a:t> &lt;</a:t>
            </a:r>
            <a:r>
              <a:rPr lang="en-US" dirty="0" err="1" smtClean="0">
                <a:solidFill>
                  <a:prstClr val="black"/>
                </a:solidFill>
              </a:rPr>
              <a:t>Table_Name</a:t>
            </a:r>
            <a:r>
              <a:rPr lang="en-US" dirty="0" smtClean="0">
                <a:solidFill>
                  <a:prstClr val="black"/>
                </a:solidFill>
              </a:rPr>
              <a:t>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9192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Xóa</a:t>
            </a:r>
            <a:r>
              <a:rPr lang="en-US" dirty="0"/>
              <a:t> </a:t>
            </a:r>
            <a:r>
              <a:rPr lang="en-US" dirty="0" err="1"/>
              <a:t>bảng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36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Chú</a:t>
            </a:r>
            <a:r>
              <a:rPr lang="en-US" dirty="0" smtClean="0"/>
              <a:t> ý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xóa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RBTV </a:t>
            </a:r>
            <a:r>
              <a:rPr lang="en-US" dirty="0" err="1" smtClean="0"/>
              <a:t>tham</a:t>
            </a:r>
            <a:r>
              <a:rPr lang="en-US" dirty="0" smtClean="0"/>
              <a:t> </a:t>
            </a:r>
            <a:r>
              <a:rPr lang="en-US" dirty="0" err="1" smtClean="0"/>
              <a:t>chiếu</a:t>
            </a:r>
            <a:r>
              <a:rPr lang="en-US" dirty="0" smtClean="0"/>
              <a:t> (Foreign Key)</a:t>
            </a:r>
            <a:endParaRPr lang="en-US" dirty="0"/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914400" y="2133600"/>
            <a:ext cx="1295400" cy="3048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/>
              <a:t>NHANVIEN</a:t>
            </a:r>
          </a:p>
        </p:txBody>
      </p:sp>
      <p:grpSp>
        <p:nvGrpSpPr>
          <p:cNvPr id="8" name="Group 34"/>
          <p:cNvGrpSpPr>
            <a:grpSpLocks/>
          </p:cNvGrpSpPr>
          <p:nvPr/>
        </p:nvGrpSpPr>
        <p:grpSpPr bwMode="auto">
          <a:xfrm>
            <a:off x="914400" y="2514600"/>
            <a:ext cx="8001000" cy="304800"/>
            <a:chOff x="624" y="1776"/>
            <a:chExt cx="4656" cy="192"/>
          </a:xfrm>
        </p:grpSpPr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624" y="1776"/>
              <a:ext cx="46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624" y="1968"/>
              <a:ext cx="46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1584" y="1776"/>
              <a:ext cx="48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dirty="0"/>
                <a:t>TENNV</a:t>
              </a: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624" y="1776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HONV</a:t>
              </a:r>
            </a:p>
          </p:txBody>
        </p:sp>
        <p:sp>
          <p:nvSpPr>
            <p:cNvPr id="13" name="Text Box 14"/>
            <p:cNvSpPr txBox="1">
              <a:spLocks noChangeArrowheads="1"/>
            </p:cNvSpPr>
            <p:nvPr/>
          </p:nvSpPr>
          <p:spPr bwMode="auto">
            <a:xfrm>
              <a:off x="1056" y="1776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dirty="0"/>
                <a:t>TENLOT</a:t>
              </a:r>
            </a:p>
          </p:txBody>
        </p:sp>
        <p:sp>
          <p:nvSpPr>
            <p:cNvPr id="14" name="Text Box 19"/>
            <p:cNvSpPr txBox="1">
              <a:spLocks noChangeArrowheads="1"/>
            </p:cNvSpPr>
            <p:nvPr/>
          </p:nvSpPr>
          <p:spPr bwMode="auto">
            <a:xfrm>
              <a:off x="2064" y="1776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u="sng"/>
                <a:t>MANV</a:t>
              </a:r>
            </a:p>
          </p:txBody>
        </p:sp>
        <p:sp>
          <p:nvSpPr>
            <p:cNvPr id="15" name="Text Box 20"/>
            <p:cNvSpPr txBox="1">
              <a:spLocks noChangeArrowheads="1"/>
            </p:cNvSpPr>
            <p:nvPr/>
          </p:nvSpPr>
          <p:spPr bwMode="auto">
            <a:xfrm>
              <a:off x="2496" y="1776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NGSINH</a:t>
              </a:r>
            </a:p>
          </p:txBody>
        </p:sp>
        <p:sp>
          <p:nvSpPr>
            <p:cNvPr id="16" name="Text Box 22"/>
            <p:cNvSpPr txBox="1">
              <a:spLocks noChangeArrowheads="1"/>
            </p:cNvSpPr>
            <p:nvPr/>
          </p:nvSpPr>
          <p:spPr bwMode="auto">
            <a:xfrm>
              <a:off x="3024" y="1776"/>
              <a:ext cx="38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DCHI</a:t>
              </a:r>
            </a:p>
          </p:txBody>
        </p:sp>
        <p:sp>
          <p:nvSpPr>
            <p:cNvPr id="17" name="Text Box 24"/>
            <p:cNvSpPr txBox="1">
              <a:spLocks noChangeArrowheads="1"/>
            </p:cNvSpPr>
            <p:nvPr/>
          </p:nvSpPr>
          <p:spPr bwMode="auto">
            <a:xfrm>
              <a:off x="3408" y="1776"/>
              <a:ext cx="38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PHAI</a:t>
              </a:r>
            </a:p>
          </p:txBody>
        </p:sp>
        <p:sp>
          <p:nvSpPr>
            <p:cNvPr id="18" name="Text Box 26"/>
            <p:cNvSpPr txBox="1">
              <a:spLocks noChangeArrowheads="1"/>
            </p:cNvSpPr>
            <p:nvPr/>
          </p:nvSpPr>
          <p:spPr bwMode="auto">
            <a:xfrm>
              <a:off x="3792" y="1776"/>
              <a:ext cx="48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LUONG</a:t>
              </a:r>
            </a:p>
          </p:txBody>
        </p:sp>
        <p:sp>
          <p:nvSpPr>
            <p:cNvPr id="19" name="Text Box 29"/>
            <p:cNvSpPr txBox="1">
              <a:spLocks noChangeArrowheads="1"/>
            </p:cNvSpPr>
            <p:nvPr/>
          </p:nvSpPr>
          <p:spPr bwMode="auto">
            <a:xfrm>
              <a:off x="4272" y="1776"/>
              <a:ext cx="57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MA_NQL</a:t>
              </a:r>
            </a:p>
          </p:txBody>
        </p:sp>
        <p:sp>
          <p:nvSpPr>
            <p:cNvPr id="20" name="Text Box 30"/>
            <p:cNvSpPr txBox="1">
              <a:spLocks noChangeArrowheads="1"/>
            </p:cNvSpPr>
            <p:nvPr/>
          </p:nvSpPr>
          <p:spPr bwMode="auto">
            <a:xfrm>
              <a:off x="4848" y="1776"/>
              <a:ext cx="38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dirty="0"/>
                <a:t>PHG</a:t>
              </a:r>
            </a:p>
          </p:txBody>
        </p:sp>
        <p:grpSp>
          <p:nvGrpSpPr>
            <p:cNvPr id="21" name="Group 33"/>
            <p:cNvGrpSpPr>
              <a:grpSpLocks/>
            </p:cNvGrpSpPr>
            <p:nvPr/>
          </p:nvGrpSpPr>
          <p:grpSpPr bwMode="auto">
            <a:xfrm>
              <a:off x="624" y="1776"/>
              <a:ext cx="4656" cy="192"/>
              <a:chOff x="192" y="1200"/>
              <a:chExt cx="4656" cy="240"/>
            </a:xfrm>
          </p:grpSpPr>
          <p:sp>
            <p:nvSpPr>
              <p:cNvPr id="22" name="Line 15"/>
              <p:cNvSpPr>
                <a:spLocks noChangeShapeType="1"/>
              </p:cNvSpPr>
              <p:nvPr/>
            </p:nvSpPr>
            <p:spPr bwMode="auto">
              <a:xfrm>
                <a:off x="624" y="1200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" name="Line 16"/>
              <p:cNvSpPr>
                <a:spLocks noChangeShapeType="1"/>
              </p:cNvSpPr>
              <p:nvPr/>
            </p:nvSpPr>
            <p:spPr bwMode="auto">
              <a:xfrm>
                <a:off x="1152" y="1200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4" name="Line 17"/>
              <p:cNvSpPr>
                <a:spLocks noChangeShapeType="1"/>
              </p:cNvSpPr>
              <p:nvPr/>
            </p:nvSpPr>
            <p:spPr bwMode="auto">
              <a:xfrm>
                <a:off x="1632" y="1200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5" name="Line 18"/>
              <p:cNvSpPr>
                <a:spLocks noChangeShapeType="1"/>
              </p:cNvSpPr>
              <p:nvPr/>
            </p:nvSpPr>
            <p:spPr bwMode="auto">
              <a:xfrm>
                <a:off x="2064" y="1200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6" name="Line 21"/>
              <p:cNvSpPr>
                <a:spLocks noChangeShapeType="1"/>
              </p:cNvSpPr>
              <p:nvPr/>
            </p:nvSpPr>
            <p:spPr bwMode="auto">
              <a:xfrm>
                <a:off x="2592" y="1200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7" name="Line 23"/>
              <p:cNvSpPr>
                <a:spLocks noChangeShapeType="1"/>
              </p:cNvSpPr>
              <p:nvPr/>
            </p:nvSpPr>
            <p:spPr bwMode="auto">
              <a:xfrm>
                <a:off x="2976" y="1200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8" name="Line 25"/>
              <p:cNvSpPr>
                <a:spLocks noChangeShapeType="1"/>
              </p:cNvSpPr>
              <p:nvPr/>
            </p:nvSpPr>
            <p:spPr bwMode="auto">
              <a:xfrm>
                <a:off x="3360" y="1200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9" name="Line 27"/>
              <p:cNvSpPr>
                <a:spLocks noChangeShapeType="1"/>
              </p:cNvSpPr>
              <p:nvPr/>
            </p:nvSpPr>
            <p:spPr bwMode="auto">
              <a:xfrm>
                <a:off x="3840" y="1200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0" name="Line 28"/>
              <p:cNvSpPr>
                <a:spLocks noChangeShapeType="1"/>
              </p:cNvSpPr>
              <p:nvPr/>
            </p:nvSpPr>
            <p:spPr bwMode="auto">
              <a:xfrm>
                <a:off x="4416" y="1200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" name="Line 31"/>
              <p:cNvSpPr>
                <a:spLocks noChangeShapeType="1"/>
              </p:cNvSpPr>
              <p:nvPr/>
            </p:nvSpPr>
            <p:spPr bwMode="auto">
              <a:xfrm>
                <a:off x="4848" y="1200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2" name="Line 32"/>
              <p:cNvSpPr>
                <a:spLocks noChangeShapeType="1"/>
              </p:cNvSpPr>
              <p:nvPr/>
            </p:nvSpPr>
            <p:spPr bwMode="auto">
              <a:xfrm>
                <a:off x="192" y="1200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33" name="Text Box 35"/>
          <p:cNvSpPr txBox="1">
            <a:spLocks noChangeArrowheads="1"/>
          </p:cNvSpPr>
          <p:nvPr/>
        </p:nvSpPr>
        <p:spPr bwMode="auto">
          <a:xfrm>
            <a:off x="990600" y="3581400"/>
            <a:ext cx="1295400" cy="3048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/>
              <a:t>PHONGBAN</a:t>
            </a:r>
          </a:p>
        </p:txBody>
      </p:sp>
      <p:grpSp>
        <p:nvGrpSpPr>
          <p:cNvPr id="34" name="Group 61"/>
          <p:cNvGrpSpPr>
            <a:grpSpLocks/>
          </p:cNvGrpSpPr>
          <p:nvPr/>
        </p:nvGrpSpPr>
        <p:grpSpPr bwMode="auto">
          <a:xfrm>
            <a:off x="990600" y="3962400"/>
            <a:ext cx="3962400" cy="304800"/>
            <a:chOff x="624" y="2304"/>
            <a:chExt cx="4656" cy="192"/>
          </a:xfrm>
        </p:grpSpPr>
        <p:sp>
          <p:nvSpPr>
            <p:cNvPr id="35" name="Line 37"/>
            <p:cNvSpPr>
              <a:spLocks noChangeShapeType="1"/>
            </p:cNvSpPr>
            <p:nvPr/>
          </p:nvSpPr>
          <p:spPr bwMode="auto">
            <a:xfrm>
              <a:off x="624" y="2304"/>
              <a:ext cx="46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36" name="Line 38"/>
            <p:cNvSpPr>
              <a:spLocks noChangeShapeType="1"/>
            </p:cNvSpPr>
            <p:nvPr/>
          </p:nvSpPr>
          <p:spPr bwMode="auto">
            <a:xfrm>
              <a:off x="624" y="2496"/>
              <a:ext cx="46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37" name="Text Box 39"/>
          <p:cNvSpPr txBox="1">
            <a:spLocks noChangeArrowheads="1"/>
          </p:cNvSpPr>
          <p:nvPr/>
        </p:nvSpPr>
        <p:spPr bwMode="auto">
          <a:xfrm>
            <a:off x="2743200" y="3962400"/>
            <a:ext cx="838200" cy="3048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/>
              <a:t>TRPHG</a:t>
            </a:r>
          </a:p>
        </p:txBody>
      </p:sp>
      <p:sp>
        <p:nvSpPr>
          <p:cNvPr id="38" name="Text Box 40"/>
          <p:cNvSpPr txBox="1">
            <a:spLocks noChangeArrowheads="1"/>
          </p:cNvSpPr>
          <p:nvPr/>
        </p:nvSpPr>
        <p:spPr bwMode="auto">
          <a:xfrm>
            <a:off x="990600" y="3962400"/>
            <a:ext cx="990600" cy="3048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/>
              <a:t>TENPHG</a:t>
            </a:r>
          </a:p>
        </p:txBody>
      </p:sp>
      <p:sp>
        <p:nvSpPr>
          <p:cNvPr id="39" name="Text Box 41"/>
          <p:cNvSpPr txBox="1">
            <a:spLocks noChangeArrowheads="1"/>
          </p:cNvSpPr>
          <p:nvPr/>
        </p:nvSpPr>
        <p:spPr bwMode="auto">
          <a:xfrm>
            <a:off x="1905000" y="3962400"/>
            <a:ext cx="838200" cy="3048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u="sng"/>
              <a:t>MAPHG</a:t>
            </a:r>
          </a:p>
        </p:txBody>
      </p:sp>
      <p:sp>
        <p:nvSpPr>
          <p:cNvPr id="40" name="Text Box 42"/>
          <p:cNvSpPr txBox="1">
            <a:spLocks noChangeArrowheads="1"/>
          </p:cNvSpPr>
          <p:nvPr/>
        </p:nvSpPr>
        <p:spPr bwMode="auto">
          <a:xfrm>
            <a:off x="3505200" y="3962400"/>
            <a:ext cx="1600200" cy="30777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/>
              <a:t>NG_NHANCHUC</a:t>
            </a:r>
          </a:p>
        </p:txBody>
      </p:sp>
      <p:sp>
        <p:nvSpPr>
          <p:cNvPr id="41" name="Line 50"/>
          <p:cNvSpPr>
            <a:spLocks noChangeShapeType="1"/>
          </p:cNvSpPr>
          <p:nvPr/>
        </p:nvSpPr>
        <p:spPr bwMode="auto">
          <a:xfrm>
            <a:off x="1905000" y="3962400"/>
            <a:ext cx="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2" name="Line 51"/>
          <p:cNvSpPr>
            <a:spLocks noChangeShapeType="1"/>
          </p:cNvSpPr>
          <p:nvPr/>
        </p:nvSpPr>
        <p:spPr bwMode="auto">
          <a:xfrm>
            <a:off x="2743200" y="3962400"/>
            <a:ext cx="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3" name="Line 52"/>
          <p:cNvSpPr>
            <a:spLocks noChangeShapeType="1"/>
          </p:cNvSpPr>
          <p:nvPr/>
        </p:nvSpPr>
        <p:spPr bwMode="auto">
          <a:xfrm>
            <a:off x="3505200" y="3962400"/>
            <a:ext cx="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>
            <a:off x="4953000" y="3962400"/>
            <a:ext cx="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5" name="Line 60"/>
          <p:cNvSpPr>
            <a:spLocks noChangeShapeType="1"/>
          </p:cNvSpPr>
          <p:nvPr/>
        </p:nvSpPr>
        <p:spPr bwMode="auto">
          <a:xfrm>
            <a:off x="990600" y="3962400"/>
            <a:ext cx="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6" name="Line 75"/>
          <p:cNvSpPr>
            <a:spLocks noChangeShapeType="1"/>
          </p:cNvSpPr>
          <p:nvPr/>
        </p:nvSpPr>
        <p:spPr bwMode="auto">
          <a:xfrm flipV="1">
            <a:off x="3200400" y="2819400"/>
            <a:ext cx="381000" cy="1143000"/>
          </a:xfrm>
          <a:prstGeom prst="line">
            <a:avLst/>
          </a:prstGeom>
          <a:ln w="25400">
            <a:solidFill>
              <a:srgbClr val="0070C0"/>
            </a:solidFill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47" name="Group 77"/>
          <p:cNvGrpSpPr>
            <a:grpSpLocks/>
          </p:cNvGrpSpPr>
          <p:nvPr/>
        </p:nvGrpSpPr>
        <p:grpSpPr bwMode="auto">
          <a:xfrm>
            <a:off x="3243263" y="3124200"/>
            <a:ext cx="381000" cy="304800"/>
            <a:chOff x="1753" y="2000"/>
            <a:chExt cx="1359" cy="938"/>
          </a:xfrm>
        </p:grpSpPr>
        <p:sp>
          <p:nvSpPr>
            <p:cNvPr id="48" name="Freeform 78"/>
            <p:cNvSpPr>
              <a:spLocks/>
            </p:cNvSpPr>
            <p:nvPr/>
          </p:nvSpPr>
          <p:spPr bwMode="auto">
            <a:xfrm>
              <a:off x="1753" y="2000"/>
              <a:ext cx="1359" cy="851"/>
            </a:xfrm>
            <a:custGeom>
              <a:avLst/>
              <a:gdLst>
                <a:gd name="T0" fmla="*/ 0 w 1359"/>
                <a:gd name="T1" fmla="*/ 851 h 851"/>
                <a:gd name="T2" fmla="*/ 421 w 1359"/>
                <a:gd name="T3" fmla="*/ 509 h 851"/>
                <a:gd name="T4" fmla="*/ 574 w 1359"/>
                <a:gd name="T5" fmla="*/ 444 h 851"/>
                <a:gd name="T6" fmla="*/ 916 w 1359"/>
                <a:gd name="T7" fmla="*/ 262 h 851"/>
                <a:gd name="T8" fmla="*/ 1221 w 1359"/>
                <a:gd name="T9" fmla="*/ 80 h 851"/>
                <a:gd name="T10" fmla="*/ 1308 w 1359"/>
                <a:gd name="T11" fmla="*/ 29 h 851"/>
                <a:gd name="T12" fmla="*/ 1359 w 1359"/>
                <a:gd name="T13" fmla="*/ 0 h 8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59"/>
                <a:gd name="T22" fmla="*/ 0 h 851"/>
                <a:gd name="T23" fmla="*/ 1359 w 1359"/>
                <a:gd name="T24" fmla="*/ 851 h 8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59" h="851">
                  <a:moveTo>
                    <a:pt x="0" y="851"/>
                  </a:moveTo>
                  <a:cubicBezTo>
                    <a:pt x="91" y="708"/>
                    <a:pt x="273" y="585"/>
                    <a:pt x="421" y="509"/>
                  </a:cubicBezTo>
                  <a:cubicBezTo>
                    <a:pt x="467" y="485"/>
                    <a:pt x="530" y="471"/>
                    <a:pt x="574" y="444"/>
                  </a:cubicBezTo>
                  <a:cubicBezTo>
                    <a:pt x="684" y="377"/>
                    <a:pt x="802" y="323"/>
                    <a:pt x="916" y="262"/>
                  </a:cubicBezTo>
                  <a:cubicBezTo>
                    <a:pt x="1021" y="206"/>
                    <a:pt x="1117" y="137"/>
                    <a:pt x="1221" y="80"/>
                  </a:cubicBezTo>
                  <a:cubicBezTo>
                    <a:pt x="1250" y="64"/>
                    <a:pt x="1279" y="46"/>
                    <a:pt x="1308" y="29"/>
                  </a:cubicBezTo>
                  <a:cubicBezTo>
                    <a:pt x="1325" y="19"/>
                    <a:pt x="1359" y="0"/>
                    <a:pt x="1359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Freeform 79"/>
            <p:cNvSpPr>
              <a:spLocks/>
            </p:cNvSpPr>
            <p:nvPr/>
          </p:nvSpPr>
          <p:spPr bwMode="auto">
            <a:xfrm>
              <a:off x="2022" y="2146"/>
              <a:ext cx="1018" cy="792"/>
            </a:xfrm>
            <a:custGeom>
              <a:avLst/>
              <a:gdLst>
                <a:gd name="T0" fmla="*/ 0 w 1018"/>
                <a:gd name="T1" fmla="*/ 0 h 792"/>
                <a:gd name="T2" fmla="*/ 167 w 1018"/>
                <a:gd name="T3" fmla="*/ 87 h 792"/>
                <a:gd name="T4" fmla="*/ 312 w 1018"/>
                <a:gd name="T5" fmla="*/ 174 h 792"/>
                <a:gd name="T6" fmla="*/ 363 w 1018"/>
                <a:gd name="T7" fmla="*/ 218 h 792"/>
                <a:gd name="T8" fmla="*/ 654 w 1018"/>
                <a:gd name="T9" fmla="*/ 458 h 792"/>
                <a:gd name="T10" fmla="*/ 749 w 1018"/>
                <a:gd name="T11" fmla="*/ 552 h 792"/>
                <a:gd name="T12" fmla="*/ 858 w 1018"/>
                <a:gd name="T13" fmla="*/ 632 h 792"/>
                <a:gd name="T14" fmla="*/ 909 w 1018"/>
                <a:gd name="T15" fmla="*/ 691 h 792"/>
                <a:gd name="T16" fmla="*/ 960 w 1018"/>
                <a:gd name="T17" fmla="*/ 727 h 792"/>
                <a:gd name="T18" fmla="*/ 1018 w 1018"/>
                <a:gd name="T19" fmla="*/ 792 h 7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18"/>
                <a:gd name="T31" fmla="*/ 0 h 792"/>
                <a:gd name="T32" fmla="*/ 1018 w 1018"/>
                <a:gd name="T33" fmla="*/ 792 h 7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18" h="792">
                  <a:moveTo>
                    <a:pt x="0" y="0"/>
                  </a:moveTo>
                  <a:cubicBezTo>
                    <a:pt x="103" y="28"/>
                    <a:pt x="87" y="33"/>
                    <a:pt x="167" y="87"/>
                  </a:cubicBezTo>
                  <a:cubicBezTo>
                    <a:pt x="213" y="118"/>
                    <a:pt x="265" y="145"/>
                    <a:pt x="312" y="174"/>
                  </a:cubicBezTo>
                  <a:cubicBezTo>
                    <a:pt x="412" y="236"/>
                    <a:pt x="278" y="158"/>
                    <a:pt x="363" y="218"/>
                  </a:cubicBezTo>
                  <a:cubicBezTo>
                    <a:pt x="466" y="291"/>
                    <a:pt x="560" y="373"/>
                    <a:pt x="654" y="458"/>
                  </a:cubicBezTo>
                  <a:cubicBezTo>
                    <a:pt x="687" y="488"/>
                    <a:pt x="713" y="526"/>
                    <a:pt x="749" y="552"/>
                  </a:cubicBezTo>
                  <a:cubicBezTo>
                    <a:pt x="785" y="579"/>
                    <a:pt x="829" y="598"/>
                    <a:pt x="858" y="632"/>
                  </a:cubicBezTo>
                  <a:cubicBezTo>
                    <a:pt x="875" y="652"/>
                    <a:pt x="890" y="673"/>
                    <a:pt x="909" y="691"/>
                  </a:cubicBezTo>
                  <a:cubicBezTo>
                    <a:pt x="924" y="705"/>
                    <a:pt x="945" y="713"/>
                    <a:pt x="960" y="727"/>
                  </a:cubicBezTo>
                  <a:cubicBezTo>
                    <a:pt x="981" y="746"/>
                    <a:pt x="997" y="772"/>
                    <a:pt x="1018" y="792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0" name="Group 83"/>
          <p:cNvGrpSpPr>
            <a:grpSpLocks/>
          </p:cNvGrpSpPr>
          <p:nvPr/>
        </p:nvGrpSpPr>
        <p:grpSpPr bwMode="auto">
          <a:xfrm>
            <a:off x="4267200" y="2286000"/>
            <a:ext cx="990600" cy="762000"/>
            <a:chOff x="1753" y="2000"/>
            <a:chExt cx="1359" cy="938"/>
          </a:xfrm>
        </p:grpSpPr>
        <p:sp>
          <p:nvSpPr>
            <p:cNvPr id="51" name="Freeform 84"/>
            <p:cNvSpPr>
              <a:spLocks/>
            </p:cNvSpPr>
            <p:nvPr/>
          </p:nvSpPr>
          <p:spPr bwMode="auto">
            <a:xfrm>
              <a:off x="1753" y="2000"/>
              <a:ext cx="1359" cy="851"/>
            </a:xfrm>
            <a:custGeom>
              <a:avLst/>
              <a:gdLst>
                <a:gd name="T0" fmla="*/ 0 w 1359"/>
                <a:gd name="T1" fmla="*/ 851 h 851"/>
                <a:gd name="T2" fmla="*/ 421 w 1359"/>
                <a:gd name="T3" fmla="*/ 509 h 851"/>
                <a:gd name="T4" fmla="*/ 574 w 1359"/>
                <a:gd name="T5" fmla="*/ 444 h 851"/>
                <a:gd name="T6" fmla="*/ 916 w 1359"/>
                <a:gd name="T7" fmla="*/ 262 h 851"/>
                <a:gd name="T8" fmla="*/ 1221 w 1359"/>
                <a:gd name="T9" fmla="*/ 80 h 851"/>
                <a:gd name="T10" fmla="*/ 1308 w 1359"/>
                <a:gd name="T11" fmla="*/ 29 h 851"/>
                <a:gd name="T12" fmla="*/ 1359 w 1359"/>
                <a:gd name="T13" fmla="*/ 0 h 8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59"/>
                <a:gd name="T22" fmla="*/ 0 h 851"/>
                <a:gd name="T23" fmla="*/ 1359 w 1359"/>
                <a:gd name="T24" fmla="*/ 851 h 8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59" h="851">
                  <a:moveTo>
                    <a:pt x="0" y="851"/>
                  </a:moveTo>
                  <a:cubicBezTo>
                    <a:pt x="91" y="708"/>
                    <a:pt x="273" y="585"/>
                    <a:pt x="421" y="509"/>
                  </a:cubicBezTo>
                  <a:cubicBezTo>
                    <a:pt x="467" y="485"/>
                    <a:pt x="530" y="471"/>
                    <a:pt x="574" y="444"/>
                  </a:cubicBezTo>
                  <a:cubicBezTo>
                    <a:pt x="684" y="377"/>
                    <a:pt x="802" y="323"/>
                    <a:pt x="916" y="262"/>
                  </a:cubicBezTo>
                  <a:cubicBezTo>
                    <a:pt x="1021" y="206"/>
                    <a:pt x="1117" y="137"/>
                    <a:pt x="1221" y="80"/>
                  </a:cubicBezTo>
                  <a:cubicBezTo>
                    <a:pt x="1250" y="64"/>
                    <a:pt x="1279" y="46"/>
                    <a:pt x="1308" y="29"/>
                  </a:cubicBezTo>
                  <a:cubicBezTo>
                    <a:pt x="1325" y="19"/>
                    <a:pt x="1359" y="0"/>
                    <a:pt x="1359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Freeform 85"/>
            <p:cNvSpPr>
              <a:spLocks/>
            </p:cNvSpPr>
            <p:nvPr/>
          </p:nvSpPr>
          <p:spPr bwMode="auto">
            <a:xfrm>
              <a:off x="2022" y="2146"/>
              <a:ext cx="1018" cy="792"/>
            </a:xfrm>
            <a:custGeom>
              <a:avLst/>
              <a:gdLst>
                <a:gd name="T0" fmla="*/ 0 w 1018"/>
                <a:gd name="T1" fmla="*/ 0 h 792"/>
                <a:gd name="T2" fmla="*/ 167 w 1018"/>
                <a:gd name="T3" fmla="*/ 87 h 792"/>
                <a:gd name="T4" fmla="*/ 312 w 1018"/>
                <a:gd name="T5" fmla="*/ 174 h 792"/>
                <a:gd name="T6" fmla="*/ 363 w 1018"/>
                <a:gd name="T7" fmla="*/ 218 h 792"/>
                <a:gd name="T8" fmla="*/ 654 w 1018"/>
                <a:gd name="T9" fmla="*/ 458 h 792"/>
                <a:gd name="T10" fmla="*/ 749 w 1018"/>
                <a:gd name="T11" fmla="*/ 552 h 792"/>
                <a:gd name="T12" fmla="*/ 858 w 1018"/>
                <a:gd name="T13" fmla="*/ 632 h 792"/>
                <a:gd name="T14" fmla="*/ 909 w 1018"/>
                <a:gd name="T15" fmla="*/ 691 h 792"/>
                <a:gd name="T16" fmla="*/ 960 w 1018"/>
                <a:gd name="T17" fmla="*/ 727 h 792"/>
                <a:gd name="T18" fmla="*/ 1018 w 1018"/>
                <a:gd name="T19" fmla="*/ 792 h 7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18"/>
                <a:gd name="T31" fmla="*/ 0 h 792"/>
                <a:gd name="T32" fmla="*/ 1018 w 1018"/>
                <a:gd name="T33" fmla="*/ 792 h 7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18" h="792">
                  <a:moveTo>
                    <a:pt x="0" y="0"/>
                  </a:moveTo>
                  <a:cubicBezTo>
                    <a:pt x="103" y="28"/>
                    <a:pt x="87" y="33"/>
                    <a:pt x="167" y="87"/>
                  </a:cubicBezTo>
                  <a:cubicBezTo>
                    <a:pt x="213" y="118"/>
                    <a:pt x="265" y="145"/>
                    <a:pt x="312" y="174"/>
                  </a:cubicBezTo>
                  <a:cubicBezTo>
                    <a:pt x="412" y="236"/>
                    <a:pt x="278" y="158"/>
                    <a:pt x="363" y="218"/>
                  </a:cubicBezTo>
                  <a:cubicBezTo>
                    <a:pt x="466" y="291"/>
                    <a:pt x="560" y="373"/>
                    <a:pt x="654" y="458"/>
                  </a:cubicBezTo>
                  <a:cubicBezTo>
                    <a:pt x="687" y="488"/>
                    <a:pt x="713" y="526"/>
                    <a:pt x="749" y="552"/>
                  </a:cubicBezTo>
                  <a:cubicBezTo>
                    <a:pt x="785" y="579"/>
                    <a:pt x="829" y="598"/>
                    <a:pt x="858" y="632"/>
                  </a:cubicBezTo>
                  <a:cubicBezTo>
                    <a:pt x="875" y="652"/>
                    <a:pt x="890" y="673"/>
                    <a:pt x="909" y="691"/>
                  </a:cubicBezTo>
                  <a:cubicBezTo>
                    <a:pt x="924" y="705"/>
                    <a:pt x="945" y="713"/>
                    <a:pt x="960" y="727"/>
                  </a:cubicBezTo>
                  <a:cubicBezTo>
                    <a:pt x="981" y="746"/>
                    <a:pt x="997" y="772"/>
                    <a:pt x="1018" y="792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3" name="Group 86"/>
          <p:cNvGrpSpPr>
            <a:grpSpLocks/>
          </p:cNvGrpSpPr>
          <p:nvPr/>
        </p:nvGrpSpPr>
        <p:grpSpPr bwMode="auto">
          <a:xfrm>
            <a:off x="1828800" y="3733800"/>
            <a:ext cx="990600" cy="762000"/>
            <a:chOff x="1753" y="2000"/>
            <a:chExt cx="1359" cy="938"/>
          </a:xfrm>
        </p:grpSpPr>
        <p:sp>
          <p:nvSpPr>
            <p:cNvPr id="54" name="Freeform 87"/>
            <p:cNvSpPr>
              <a:spLocks/>
            </p:cNvSpPr>
            <p:nvPr/>
          </p:nvSpPr>
          <p:spPr bwMode="auto">
            <a:xfrm>
              <a:off x="1753" y="2000"/>
              <a:ext cx="1359" cy="851"/>
            </a:xfrm>
            <a:custGeom>
              <a:avLst/>
              <a:gdLst>
                <a:gd name="T0" fmla="*/ 0 w 1359"/>
                <a:gd name="T1" fmla="*/ 851 h 851"/>
                <a:gd name="T2" fmla="*/ 421 w 1359"/>
                <a:gd name="T3" fmla="*/ 509 h 851"/>
                <a:gd name="T4" fmla="*/ 574 w 1359"/>
                <a:gd name="T5" fmla="*/ 444 h 851"/>
                <a:gd name="T6" fmla="*/ 916 w 1359"/>
                <a:gd name="T7" fmla="*/ 262 h 851"/>
                <a:gd name="T8" fmla="*/ 1221 w 1359"/>
                <a:gd name="T9" fmla="*/ 80 h 851"/>
                <a:gd name="T10" fmla="*/ 1308 w 1359"/>
                <a:gd name="T11" fmla="*/ 29 h 851"/>
                <a:gd name="T12" fmla="*/ 1359 w 1359"/>
                <a:gd name="T13" fmla="*/ 0 h 8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59"/>
                <a:gd name="T22" fmla="*/ 0 h 851"/>
                <a:gd name="T23" fmla="*/ 1359 w 1359"/>
                <a:gd name="T24" fmla="*/ 851 h 8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59" h="851">
                  <a:moveTo>
                    <a:pt x="0" y="851"/>
                  </a:moveTo>
                  <a:cubicBezTo>
                    <a:pt x="91" y="708"/>
                    <a:pt x="273" y="585"/>
                    <a:pt x="421" y="509"/>
                  </a:cubicBezTo>
                  <a:cubicBezTo>
                    <a:pt x="467" y="485"/>
                    <a:pt x="530" y="471"/>
                    <a:pt x="574" y="444"/>
                  </a:cubicBezTo>
                  <a:cubicBezTo>
                    <a:pt x="684" y="377"/>
                    <a:pt x="802" y="323"/>
                    <a:pt x="916" y="262"/>
                  </a:cubicBezTo>
                  <a:cubicBezTo>
                    <a:pt x="1021" y="206"/>
                    <a:pt x="1117" y="137"/>
                    <a:pt x="1221" y="80"/>
                  </a:cubicBezTo>
                  <a:cubicBezTo>
                    <a:pt x="1250" y="64"/>
                    <a:pt x="1279" y="46"/>
                    <a:pt x="1308" y="29"/>
                  </a:cubicBezTo>
                  <a:cubicBezTo>
                    <a:pt x="1325" y="19"/>
                    <a:pt x="1359" y="0"/>
                    <a:pt x="1359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Freeform 88"/>
            <p:cNvSpPr>
              <a:spLocks/>
            </p:cNvSpPr>
            <p:nvPr/>
          </p:nvSpPr>
          <p:spPr bwMode="auto">
            <a:xfrm>
              <a:off x="2022" y="2146"/>
              <a:ext cx="1018" cy="792"/>
            </a:xfrm>
            <a:custGeom>
              <a:avLst/>
              <a:gdLst>
                <a:gd name="T0" fmla="*/ 0 w 1018"/>
                <a:gd name="T1" fmla="*/ 0 h 792"/>
                <a:gd name="T2" fmla="*/ 167 w 1018"/>
                <a:gd name="T3" fmla="*/ 87 h 792"/>
                <a:gd name="T4" fmla="*/ 312 w 1018"/>
                <a:gd name="T5" fmla="*/ 174 h 792"/>
                <a:gd name="T6" fmla="*/ 363 w 1018"/>
                <a:gd name="T7" fmla="*/ 218 h 792"/>
                <a:gd name="T8" fmla="*/ 654 w 1018"/>
                <a:gd name="T9" fmla="*/ 458 h 792"/>
                <a:gd name="T10" fmla="*/ 749 w 1018"/>
                <a:gd name="T11" fmla="*/ 552 h 792"/>
                <a:gd name="T12" fmla="*/ 858 w 1018"/>
                <a:gd name="T13" fmla="*/ 632 h 792"/>
                <a:gd name="T14" fmla="*/ 909 w 1018"/>
                <a:gd name="T15" fmla="*/ 691 h 792"/>
                <a:gd name="T16" fmla="*/ 960 w 1018"/>
                <a:gd name="T17" fmla="*/ 727 h 792"/>
                <a:gd name="T18" fmla="*/ 1018 w 1018"/>
                <a:gd name="T19" fmla="*/ 792 h 7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18"/>
                <a:gd name="T31" fmla="*/ 0 h 792"/>
                <a:gd name="T32" fmla="*/ 1018 w 1018"/>
                <a:gd name="T33" fmla="*/ 792 h 7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18" h="792">
                  <a:moveTo>
                    <a:pt x="0" y="0"/>
                  </a:moveTo>
                  <a:cubicBezTo>
                    <a:pt x="103" y="28"/>
                    <a:pt x="87" y="33"/>
                    <a:pt x="167" y="87"/>
                  </a:cubicBezTo>
                  <a:cubicBezTo>
                    <a:pt x="213" y="118"/>
                    <a:pt x="265" y="145"/>
                    <a:pt x="312" y="174"/>
                  </a:cubicBezTo>
                  <a:cubicBezTo>
                    <a:pt x="412" y="236"/>
                    <a:pt x="278" y="158"/>
                    <a:pt x="363" y="218"/>
                  </a:cubicBezTo>
                  <a:cubicBezTo>
                    <a:pt x="466" y="291"/>
                    <a:pt x="560" y="373"/>
                    <a:pt x="654" y="458"/>
                  </a:cubicBezTo>
                  <a:cubicBezTo>
                    <a:pt x="687" y="488"/>
                    <a:pt x="713" y="526"/>
                    <a:pt x="749" y="552"/>
                  </a:cubicBezTo>
                  <a:cubicBezTo>
                    <a:pt x="785" y="579"/>
                    <a:pt x="829" y="598"/>
                    <a:pt x="858" y="632"/>
                  </a:cubicBezTo>
                  <a:cubicBezTo>
                    <a:pt x="875" y="652"/>
                    <a:pt x="890" y="673"/>
                    <a:pt x="909" y="691"/>
                  </a:cubicBezTo>
                  <a:cubicBezTo>
                    <a:pt x="924" y="705"/>
                    <a:pt x="945" y="713"/>
                    <a:pt x="960" y="727"/>
                  </a:cubicBezTo>
                  <a:cubicBezTo>
                    <a:pt x="981" y="746"/>
                    <a:pt x="997" y="772"/>
                    <a:pt x="1018" y="792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168820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Thao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6529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38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ngôn</a:t>
            </a:r>
            <a:r>
              <a:rPr lang="en-US" dirty="0"/>
              <a:t> </a:t>
            </a:r>
            <a:r>
              <a:rPr lang="en-US" dirty="0" err="1"/>
              <a:t>ngữ</a:t>
            </a:r>
            <a:r>
              <a:rPr lang="en-US" dirty="0"/>
              <a:t> </a:t>
            </a:r>
            <a:r>
              <a:rPr lang="en-US" dirty="0" err="1"/>
              <a:t>rút</a:t>
            </a:r>
            <a:r>
              <a:rPr lang="en-US" dirty="0"/>
              <a:t> </a:t>
            </a:r>
            <a:r>
              <a:rPr lang="en-US" dirty="0" err="1"/>
              <a:t>trích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thỏa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đó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 err="1"/>
              <a:t>Dựa</a:t>
            </a:r>
            <a:r>
              <a:rPr lang="en-US" dirty="0"/>
              <a:t> </a:t>
            </a:r>
            <a:r>
              <a:rPr lang="en-US" dirty="0" err="1"/>
              <a:t>trên</a:t>
            </a:r>
            <a:endParaRPr lang="en-US" dirty="0"/>
          </a:p>
          <a:p>
            <a:pPr lvl="1">
              <a:lnSpc>
                <a:spcPct val="150000"/>
              </a:lnSpc>
            </a:pPr>
            <a:endParaRPr lang="en-US" dirty="0"/>
          </a:p>
          <a:p>
            <a:pPr lvl="1">
              <a:lnSpc>
                <a:spcPct val="150000"/>
              </a:lnSpc>
            </a:pPr>
            <a:endParaRPr lang="en-US" dirty="0"/>
          </a:p>
          <a:p>
            <a:pPr>
              <a:lnSpc>
                <a:spcPct val="150000"/>
              </a:lnSpc>
            </a:pPr>
            <a:r>
              <a:rPr lang="en-US" dirty="0" err="1" smtClean="0"/>
              <a:t>Trong</a:t>
            </a:r>
            <a:r>
              <a:rPr lang="en-US" dirty="0" smtClean="0"/>
              <a:t> CSDL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tế</a:t>
            </a:r>
            <a:r>
              <a:rPr lang="en-US" dirty="0" smtClean="0"/>
              <a:t>: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/>
              <a:t>phép</a:t>
            </a:r>
            <a:r>
              <a:rPr lang="en-US" dirty="0"/>
              <a:t> 1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u="sng" dirty="0" err="1"/>
              <a:t>nhiều</a:t>
            </a:r>
            <a:r>
              <a:rPr lang="en-US" u="sng" dirty="0"/>
              <a:t> </a:t>
            </a:r>
            <a:r>
              <a:rPr lang="en-US" u="sng" dirty="0" err="1"/>
              <a:t>dòng</a:t>
            </a:r>
            <a:r>
              <a:rPr lang="en-US" u="sng" dirty="0"/>
              <a:t> </a:t>
            </a:r>
            <a:r>
              <a:rPr lang="en-US" u="sng" dirty="0" err="1"/>
              <a:t>trùng</a:t>
            </a:r>
            <a:r>
              <a:rPr lang="en-US" u="sng" dirty="0"/>
              <a:t> </a:t>
            </a:r>
            <a:r>
              <a:rPr lang="en-US" u="sng" dirty="0" err="1" smtClean="0"/>
              <a:t>nhau</a:t>
            </a:r>
            <a:r>
              <a:rPr lang="en-US" u="sng" dirty="0" smtClean="0"/>
              <a:t> (</a:t>
            </a:r>
            <a:r>
              <a:rPr lang="en-US" u="sng" dirty="0" err="1" smtClean="0"/>
              <a:t>nếu</a:t>
            </a:r>
            <a:r>
              <a:rPr lang="en-US" u="sng" dirty="0" smtClean="0"/>
              <a:t> </a:t>
            </a:r>
            <a:r>
              <a:rPr lang="en-US" u="sng" dirty="0" err="1" smtClean="0"/>
              <a:t>không</a:t>
            </a:r>
            <a:r>
              <a:rPr lang="en-US" u="sng" dirty="0" smtClean="0"/>
              <a:t> vi </a:t>
            </a:r>
            <a:r>
              <a:rPr lang="en-US" u="sng" dirty="0" err="1" smtClean="0"/>
              <a:t>phạm</a:t>
            </a:r>
            <a:r>
              <a:rPr lang="en-US" u="sng" dirty="0" smtClean="0"/>
              <a:t> </a:t>
            </a:r>
            <a:r>
              <a:rPr lang="en-US" u="sng" dirty="0" err="1" smtClean="0"/>
              <a:t>các</a:t>
            </a:r>
            <a:r>
              <a:rPr lang="en-US" u="sng" dirty="0" smtClean="0"/>
              <a:t> </a:t>
            </a:r>
            <a:r>
              <a:rPr lang="en-US" u="sng" dirty="0" err="1" smtClean="0"/>
              <a:t>vấn</a:t>
            </a:r>
            <a:r>
              <a:rPr lang="en-US" u="sng" dirty="0" smtClean="0"/>
              <a:t> </a:t>
            </a:r>
            <a:r>
              <a:rPr lang="en-US" u="sng" dirty="0" err="1" smtClean="0"/>
              <a:t>đề</a:t>
            </a:r>
            <a:r>
              <a:rPr lang="en-US" u="sng" dirty="0" smtClean="0"/>
              <a:t> RBTV).</a:t>
            </a:r>
            <a:endParaRPr lang="en-US" u="sng" dirty="0"/>
          </a:p>
          <a:p>
            <a:endParaRPr lang="en-US" dirty="0"/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1524000" y="2744788"/>
            <a:ext cx="4648200" cy="379412"/>
            <a:chOff x="1248" y="1824"/>
            <a:chExt cx="2928" cy="239"/>
          </a:xfrm>
        </p:grpSpPr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1248" y="1824"/>
              <a:ext cx="1248" cy="239"/>
            </a:xfrm>
            <a:prstGeom prst="rect">
              <a:avLst/>
            </a:prstGeom>
            <a:noFill/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Phép toán ĐSQH</a:t>
              </a:r>
            </a:p>
          </p:txBody>
        </p:sp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3024" y="1824"/>
              <a:ext cx="1152" cy="239"/>
            </a:xfrm>
            <a:prstGeom prst="rect">
              <a:avLst/>
            </a:prstGeom>
            <a:noFill/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Một số bổ sung</a:t>
              </a:r>
            </a:p>
          </p:txBody>
        </p:sp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2544" y="1824"/>
              <a:ext cx="384" cy="23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sym typeface="Symbol" pitchFamily="18" charset="2"/>
                </a:rPr>
                <a:t>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22423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bản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39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Gồm</a:t>
            </a:r>
            <a:r>
              <a:rPr lang="en-US" dirty="0"/>
              <a:t> 3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endParaRPr lang="en-US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 algn="just">
              <a:lnSpc>
                <a:spcPct val="120000"/>
              </a:lnSpc>
            </a:pPr>
            <a:r>
              <a:rPr lang="en-US" sz="2000" dirty="0"/>
              <a:t>&lt;</a:t>
            </a:r>
            <a:r>
              <a:rPr lang="en-US" sz="2000" dirty="0" err="1"/>
              <a:t>danh</a:t>
            </a:r>
            <a:r>
              <a:rPr lang="en-US" sz="2000" dirty="0"/>
              <a:t> </a:t>
            </a:r>
            <a:r>
              <a:rPr lang="en-US" sz="2000" dirty="0" err="1"/>
              <a:t>sách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cột</a:t>
            </a:r>
            <a:r>
              <a:rPr lang="en-US" sz="2000" dirty="0"/>
              <a:t>&gt;</a:t>
            </a:r>
          </a:p>
          <a:p>
            <a:pPr lvl="2" algn="just">
              <a:lnSpc>
                <a:spcPct val="120000"/>
              </a:lnSpc>
            </a:pP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hiển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endParaRPr lang="en-US" dirty="0"/>
          </a:p>
          <a:p>
            <a:pPr lvl="1" algn="just">
              <a:lnSpc>
                <a:spcPct val="120000"/>
              </a:lnSpc>
            </a:pPr>
            <a:r>
              <a:rPr lang="en-US" sz="2000" dirty="0"/>
              <a:t>&lt;</a:t>
            </a:r>
            <a:r>
              <a:rPr lang="en-US" sz="2000" dirty="0" err="1"/>
              <a:t>danh</a:t>
            </a:r>
            <a:r>
              <a:rPr lang="en-US" sz="2000" dirty="0"/>
              <a:t> </a:t>
            </a:r>
            <a:r>
              <a:rPr lang="en-US" sz="2000" dirty="0" err="1"/>
              <a:t>sách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bảng</a:t>
            </a:r>
            <a:r>
              <a:rPr lang="en-US" sz="2000" dirty="0"/>
              <a:t>&gt;</a:t>
            </a:r>
          </a:p>
          <a:p>
            <a:pPr lvl="2" algn="just">
              <a:lnSpc>
                <a:spcPct val="120000"/>
              </a:lnSpc>
            </a:pP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liên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endParaRPr lang="en-US" dirty="0"/>
          </a:p>
          <a:p>
            <a:pPr lvl="1" algn="just">
              <a:lnSpc>
                <a:spcPct val="120000"/>
              </a:lnSpc>
            </a:pPr>
            <a:r>
              <a:rPr lang="en-US" sz="2000" dirty="0"/>
              <a:t>&lt;</a:t>
            </a:r>
            <a:r>
              <a:rPr lang="en-US" sz="2000" dirty="0" err="1"/>
              <a:t>điều</a:t>
            </a:r>
            <a:r>
              <a:rPr lang="en-US" sz="2000" dirty="0"/>
              <a:t> </a:t>
            </a:r>
            <a:r>
              <a:rPr lang="en-US" sz="2000" dirty="0" err="1"/>
              <a:t>kiện</a:t>
            </a:r>
            <a:r>
              <a:rPr lang="en-US" sz="2000" dirty="0"/>
              <a:t>&gt;</a:t>
            </a:r>
          </a:p>
          <a:p>
            <a:pPr lvl="2" algn="just">
              <a:lnSpc>
                <a:spcPct val="120000"/>
              </a:lnSpc>
            </a:pP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boolean</a:t>
            </a:r>
            <a:r>
              <a:rPr lang="en-US" dirty="0"/>
              <a:t> </a:t>
            </a: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rút</a:t>
            </a:r>
            <a:r>
              <a:rPr lang="en-US" dirty="0"/>
              <a:t> </a:t>
            </a:r>
            <a:r>
              <a:rPr lang="en-US" dirty="0" err="1"/>
              <a:t>trích</a:t>
            </a:r>
            <a:endParaRPr lang="en-US" dirty="0"/>
          </a:p>
          <a:p>
            <a:pPr lvl="2" algn="just">
              <a:lnSpc>
                <a:spcPct val="120000"/>
              </a:lnSpc>
            </a:pPr>
            <a:r>
              <a:rPr lang="en-US" dirty="0" err="1"/>
              <a:t>Nối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: AND, OR, </a:t>
            </a:r>
            <a:r>
              <a:rPr lang="en-US" dirty="0" err="1"/>
              <a:t>và</a:t>
            </a:r>
            <a:r>
              <a:rPr lang="en-US" dirty="0"/>
              <a:t> NOT </a:t>
            </a:r>
          </a:p>
          <a:p>
            <a:pPr lvl="2" algn="just">
              <a:lnSpc>
                <a:spcPct val="120000"/>
              </a:lnSpc>
            </a:pP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: </a:t>
            </a:r>
            <a:r>
              <a:rPr lang="en-US" b="1" dirty="0">
                <a:sym typeface="Symbol" pitchFamily="18" charset="2"/>
              </a:rPr>
              <a:t></a:t>
            </a:r>
            <a:r>
              <a:rPr lang="en-US" dirty="0">
                <a:sym typeface="Symbol" pitchFamily="18" charset="2"/>
              </a:rPr>
              <a:t> , </a:t>
            </a:r>
            <a:r>
              <a:rPr lang="en-US" b="1" dirty="0">
                <a:sym typeface="Symbol" pitchFamily="18" charset="2"/>
              </a:rPr>
              <a:t></a:t>
            </a:r>
            <a:r>
              <a:rPr lang="en-US" dirty="0">
                <a:sym typeface="Symbol" pitchFamily="18" charset="2"/>
              </a:rPr>
              <a:t> , </a:t>
            </a:r>
            <a:r>
              <a:rPr lang="en-US" b="1" dirty="0">
                <a:sym typeface="Symbol" pitchFamily="18" charset="2"/>
              </a:rPr>
              <a:t></a:t>
            </a:r>
            <a:r>
              <a:rPr lang="en-US" dirty="0">
                <a:sym typeface="Symbol" pitchFamily="18" charset="2"/>
              </a:rPr>
              <a:t> , </a:t>
            </a:r>
            <a:r>
              <a:rPr lang="en-US" b="1" dirty="0">
                <a:sym typeface="Symbol" pitchFamily="18" charset="2"/>
              </a:rPr>
              <a:t></a:t>
            </a:r>
            <a:r>
              <a:rPr lang="en-US" dirty="0">
                <a:sym typeface="Symbol" pitchFamily="18" charset="2"/>
              </a:rPr>
              <a:t> , </a:t>
            </a:r>
            <a:r>
              <a:rPr lang="en-US" dirty="0" smtClean="0">
                <a:sym typeface="Symbol" pitchFamily="18" charset="2"/>
              </a:rPr>
              <a:t>&lt;&gt; </a:t>
            </a:r>
            <a:r>
              <a:rPr lang="en-US" dirty="0">
                <a:sym typeface="Symbol" pitchFamily="18" charset="2"/>
              </a:rPr>
              <a:t>, </a:t>
            </a:r>
            <a:r>
              <a:rPr lang="en-US" b="1" dirty="0">
                <a:sym typeface="Symbol" pitchFamily="18" charset="2"/>
              </a:rPr>
              <a:t></a:t>
            </a:r>
            <a:r>
              <a:rPr lang="en-US" dirty="0">
                <a:sym typeface="Symbol" pitchFamily="18" charset="2"/>
              </a:rPr>
              <a:t>,</a:t>
            </a:r>
            <a:r>
              <a:rPr lang="en-US" b="1" dirty="0">
                <a:sym typeface="Symbol" pitchFamily="18" charset="2"/>
              </a:rPr>
              <a:t> </a:t>
            </a:r>
            <a:r>
              <a:rPr lang="en-US" dirty="0">
                <a:sym typeface="Symbol" pitchFamily="18" charset="2"/>
              </a:rPr>
              <a:t>LIKE </a:t>
            </a:r>
            <a:r>
              <a:rPr lang="en-US" dirty="0" err="1">
                <a:sym typeface="Symbol" pitchFamily="18" charset="2"/>
              </a:rPr>
              <a:t>và</a:t>
            </a:r>
            <a:r>
              <a:rPr lang="en-US" dirty="0">
                <a:sym typeface="Symbol" pitchFamily="18" charset="2"/>
              </a:rPr>
              <a:t> </a:t>
            </a:r>
            <a:r>
              <a:rPr lang="en-US" dirty="0" smtClean="0">
                <a:sym typeface="Symbol" pitchFamily="18" charset="2"/>
              </a:rPr>
              <a:t>BETWEEN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1676400"/>
            <a:ext cx="838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SELECT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&lt;</a:t>
            </a:r>
            <a:r>
              <a:rPr lang="en-US" dirty="0" err="1">
                <a:solidFill>
                  <a:prstClr val="black"/>
                </a:solidFill>
              </a:rPr>
              <a:t>danh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sách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các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cột</a:t>
            </a:r>
            <a:r>
              <a:rPr lang="en-US" dirty="0">
                <a:solidFill>
                  <a:srgbClr val="808080"/>
                </a:solidFill>
              </a:rPr>
              <a:t>&gt;</a:t>
            </a:r>
          </a:p>
          <a:p>
            <a:r>
              <a:rPr lang="en-US" dirty="0">
                <a:solidFill>
                  <a:srgbClr val="0000FF"/>
                </a:solidFill>
              </a:rPr>
              <a:t>FROM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&lt;</a:t>
            </a:r>
            <a:r>
              <a:rPr lang="en-US" dirty="0" err="1">
                <a:solidFill>
                  <a:prstClr val="black"/>
                </a:solidFill>
              </a:rPr>
              <a:t>danh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sách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các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bảng</a:t>
            </a:r>
            <a:r>
              <a:rPr lang="en-US" dirty="0">
                <a:solidFill>
                  <a:srgbClr val="808080"/>
                </a:solidFill>
              </a:rPr>
              <a:t>&gt;</a:t>
            </a:r>
          </a:p>
          <a:p>
            <a:r>
              <a:rPr lang="vi-VN" dirty="0">
                <a:solidFill>
                  <a:srgbClr val="0000FF"/>
                </a:solidFill>
              </a:rPr>
              <a:t>WHERE</a:t>
            </a:r>
            <a:r>
              <a:rPr lang="vi-VN" dirty="0">
                <a:solidFill>
                  <a:prstClr val="black"/>
                </a:solidFill>
              </a:rPr>
              <a:t> </a:t>
            </a:r>
            <a:r>
              <a:rPr lang="vi-VN" dirty="0">
                <a:solidFill>
                  <a:srgbClr val="808080"/>
                </a:solidFill>
              </a:rPr>
              <a:t>&lt;</a:t>
            </a:r>
            <a:r>
              <a:rPr lang="vi-VN" dirty="0">
                <a:solidFill>
                  <a:prstClr val="black"/>
                </a:solidFill>
              </a:rPr>
              <a:t>điều kiện</a:t>
            </a:r>
            <a:r>
              <a:rPr lang="vi-VN" dirty="0">
                <a:solidFill>
                  <a:srgbClr val="808080"/>
                </a:solidFill>
              </a:rPr>
              <a:t>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48660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Giới</a:t>
            </a:r>
            <a:r>
              <a:rPr lang="en-US" dirty="0" smtClean="0"/>
              <a:t> </a:t>
            </a:r>
            <a:r>
              <a:rPr lang="en-US" dirty="0" err="1" smtClean="0"/>
              <a:t>thiệu</a:t>
            </a:r>
            <a:r>
              <a:rPr lang="en-US" dirty="0" smtClean="0"/>
              <a:t> SQL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Ngôn</a:t>
            </a:r>
            <a:r>
              <a:rPr lang="en-US" dirty="0"/>
              <a:t> </a:t>
            </a:r>
            <a:r>
              <a:rPr lang="en-US" dirty="0" err="1"/>
              <a:t>ngữ</a:t>
            </a:r>
            <a:r>
              <a:rPr lang="en-US" dirty="0"/>
              <a:t> ĐSQH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nhưng</a:t>
            </a:r>
            <a:r>
              <a:rPr lang="en-US" dirty="0" smtClean="0"/>
              <a:t> </a:t>
            </a:r>
            <a:r>
              <a:rPr lang="en-US" dirty="0" err="1" smtClean="0"/>
              <a:t>khó</a:t>
            </a:r>
            <a:r>
              <a:rPr lang="en-US" dirty="0" smtClean="0"/>
              <a:t> </a:t>
            </a:r>
            <a:r>
              <a:rPr lang="en-US" dirty="0" err="1"/>
              <a:t>khăn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err="1" smtClean="0"/>
              <a:t>Ngôn</a:t>
            </a:r>
            <a:r>
              <a:rPr lang="en-US" dirty="0" smtClean="0"/>
              <a:t> </a:t>
            </a:r>
            <a:r>
              <a:rPr lang="en-US" dirty="0" err="1" smtClean="0"/>
              <a:t>ngữ</a:t>
            </a:r>
            <a:r>
              <a:rPr lang="en-US" dirty="0" smtClean="0"/>
              <a:t> SQL </a:t>
            </a:r>
            <a:r>
              <a:rPr lang="en-US" dirty="0"/>
              <a:t>(Structured Query Language</a:t>
            </a:r>
            <a:r>
              <a:rPr lang="en-US" dirty="0" smtClean="0"/>
              <a:t>):</a:t>
            </a:r>
            <a:endParaRPr lang="en-US" dirty="0"/>
          </a:p>
          <a:p>
            <a:pPr lvl="1"/>
            <a:r>
              <a:rPr lang="en-US" dirty="0" err="1"/>
              <a:t>Ngôn</a:t>
            </a:r>
            <a:r>
              <a:rPr lang="en-US" dirty="0"/>
              <a:t> </a:t>
            </a:r>
            <a:r>
              <a:rPr lang="en-US" dirty="0" err="1"/>
              <a:t>ngữ</a:t>
            </a:r>
            <a:r>
              <a:rPr lang="en-US" dirty="0"/>
              <a:t> </a:t>
            </a:r>
            <a:r>
              <a:rPr lang="en-US" dirty="0" err="1"/>
              <a:t>cấp</a:t>
            </a:r>
            <a:r>
              <a:rPr lang="en-US" dirty="0"/>
              <a:t> </a:t>
            </a:r>
            <a:r>
              <a:rPr lang="en-US" dirty="0" err="1"/>
              <a:t>cao</a:t>
            </a:r>
            <a:endParaRPr lang="en-US" dirty="0"/>
          </a:p>
          <a:p>
            <a:pPr lvl="1"/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đưa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endParaRPr lang="en-US" dirty="0"/>
          </a:p>
          <a:p>
            <a:pPr lvl="1"/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 IBM (</a:t>
            </a:r>
            <a:r>
              <a:rPr lang="en-US" dirty="0" smtClean="0"/>
              <a:t>1970s)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smtClean="0"/>
              <a:t>SEQUEL (Structured </a:t>
            </a:r>
            <a:r>
              <a:rPr lang="en-US" dirty="0"/>
              <a:t>English Query </a:t>
            </a:r>
            <a:r>
              <a:rPr lang="en-US" dirty="0" smtClean="0"/>
              <a:t>Language)</a:t>
            </a:r>
            <a:endParaRPr lang="en-US" dirty="0"/>
          </a:p>
          <a:p>
            <a:pPr lvl="1"/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smtClean="0"/>
              <a:t>ANSI (American </a:t>
            </a:r>
            <a:r>
              <a:rPr lang="en-US" dirty="0"/>
              <a:t>National Standards </a:t>
            </a:r>
            <a:r>
              <a:rPr lang="en-US" dirty="0" smtClean="0"/>
              <a:t>Institute)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chuẩn</a:t>
            </a:r>
            <a:endParaRPr lang="en-US" dirty="0"/>
          </a:p>
          <a:p>
            <a:pPr lvl="2"/>
            <a:r>
              <a:rPr lang="en-US" dirty="0"/>
              <a:t>SQL-86</a:t>
            </a:r>
          </a:p>
          <a:p>
            <a:pPr lvl="2"/>
            <a:r>
              <a:rPr lang="en-US" dirty="0"/>
              <a:t>SQL-92</a:t>
            </a:r>
          </a:p>
          <a:p>
            <a:pPr lvl="2"/>
            <a:r>
              <a:rPr lang="en-US" dirty="0" smtClean="0"/>
              <a:t>SQL-99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0742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SQL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smtClean="0"/>
              <a:t>ĐSQH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40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762678" y="2133600"/>
            <a:ext cx="3352800" cy="1135183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SELECT</a:t>
            </a:r>
            <a:r>
              <a:rPr lang="en-US" dirty="0"/>
              <a:t> 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</a:t>
            </a:r>
          </a:p>
          <a:p>
            <a:pPr algn="l">
              <a:lnSpc>
                <a:spcPct val="130000"/>
              </a:lnSpc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FROM</a:t>
            </a:r>
            <a:r>
              <a:rPr lang="en-US" dirty="0"/>
              <a:t> 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&gt;</a:t>
            </a:r>
          </a:p>
          <a:p>
            <a:pPr algn="l">
              <a:lnSpc>
                <a:spcPct val="130000"/>
              </a:lnSpc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WHERE</a:t>
            </a:r>
            <a:r>
              <a:rPr lang="en-US" dirty="0"/>
              <a:t> 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&gt;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667000" y="2727325"/>
            <a:ext cx="838200" cy="7016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sym typeface="Symbol" pitchFamily="18" charset="2"/>
              </a:rPr>
              <a:t>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2514600" y="1889125"/>
            <a:ext cx="838200" cy="7016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sym typeface="Symbol" pitchFamily="18" charset="2"/>
              </a:rPr>
              <a:t></a:t>
            </a: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2514600" y="2422525"/>
            <a:ext cx="838200" cy="5492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b="1" dirty="0">
                <a:solidFill>
                  <a:srgbClr val="C00000"/>
                </a:solidFill>
                <a:sym typeface="Symbol" pitchFamily="18" charset="2"/>
              </a:rPr>
              <a:t></a:t>
            </a: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>
            <a:off x="1828800" y="1828800"/>
            <a:ext cx="990600" cy="457200"/>
          </a:xfrm>
          <a:prstGeom prst="line">
            <a:avLst/>
          </a:prstGeom>
          <a:noFill/>
          <a:ln w="19050">
            <a:solidFill>
              <a:srgbClr val="0070C0"/>
            </a:solidFill>
            <a:prstDash val="dash"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>
            <a:off x="1828800" y="2743200"/>
            <a:ext cx="914400" cy="0"/>
          </a:xfrm>
          <a:prstGeom prst="line">
            <a:avLst/>
          </a:prstGeom>
          <a:noFill/>
          <a:ln w="19050">
            <a:solidFill>
              <a:srgbClr val="0070C0"/>
            </a:solidFill>
            <a:prstDash val="dash"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" name="Line 16"/>
          <p:cNvSpPr>
            <a:spLocks noChangeShapeType="1"/>
          </p:cNvSpPr>
          <p:nvPr/>
        </p:nvSpPr>
        <p:spPr bwMode="auto">
          <a:xfrm flipH="1">
            <a:off x="1828800" y="3276600"/>
            <a:ext cx="990600" cy="533400"/>
          </a:xfrm>
          <a:prstGeom prst="line">
            <a:avLst/>
          </a:prstGeom>
          <a:noFill/>
          <a:ln w="19050">
            <a:solidFill>
              <a:srgbClr val="0070C0"/>
            </a:solidFill>
            <a:prstDash val="dash"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1371600" y="4522788"/>
            <a:ext cx="1447800" cy="11922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b="1"/>
              <a:t>SELECT</a:t>
            </a:r>
            <a:r>
              <a:rPr lang="en-US"/>
              <a:t> L</a:t>
            </a:r>
          </a:p>
          <a:p>
            <a:pPr algn="l"/>
            <a:r>
              <a:rPr lang="en-US" b="1"/>
              <a:t>FROM</a:t>
            </a:r>
            <a:r>
              <a:rPr lang="en-US"/>
              <a:t> R</a:t>
            </a:r>
          </a:p>
          <a:p>
            <a:pPr algn="l"/>
            <a:r>
              <a:rPr lang="en-US" b="1"/>
              <a:t>WHERE</a:t>
            </a:r>
            <a:r>
              <a:rPr lang="en-US"/>
              <a:t> C</a:t>
            </a: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1447800" y="4751388"/>
            <a:ext cx="1905000" cy="5492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dirty="0">
                <a:solidFill>
                  <a:srgbClr val="C00000"/>
                </a:solidFill>
                <a:sym typeface="Symbol" pitchFamily="18" charset="2"/>
              </a:rPr>
              <a:t></a:t>
            </a:r>
            <a:r>
              <a:rPr lang="en-US" sz="2200" baseline="-25000" dirty="0">
                <a:solidFill>
                  <a:srgbClr val="C00000"/>
                </a:solidFill>
              </a:rPr>
              <a:t>L </a:t>
            </a:r>
            <a:r>
              <a:rPr lang="en-US" sz="2200" dirty="0">
                <a:solidFill>
                  <a:srgbClr val="C00000"/>
                </a:solidFill>
              </a:rPr>
              <a:t>(</a:t>
            </a:r>
            <a:r>
              <a:rPr lang="en-US" sz="3000" dirty="0">
                <a:solidFill>
                  <a:srgbClr val="C00000"/>
                </a:solidFill>
                <a:sym typeface="Symbol" pitchFamily="18" charset="2"/>
              </a:rPr>
              <a:t></a:t>
            </a:r>
            <a:r>
              <a:rPr lang="en-US" sz="2200" baseline="-25000" dirty="0">
                <a:solidFill>
                  <a:srgbClr val="C00000"/>
                </a:solidFill>
                <a:sym typeface="Symbol" pitchFamily="18" charset="2"/>
              </a:rPr>
              <a:t>C </a:t>
            </a:r>
            <a:r>
              <a:rPr lang="en-US" sz="2200" dirty="0">
                <a:solidFill>
                  <a:srgbClr val="C00000"/>
                </a:solidFill>
              </a:rPr>
              <a:t>(R))</a:t>
            </a:r>
          </a:p>
        </p:txBody>
      </p:sp>
      <p:sp>
        <p:nvSpPr>
          <p:cNvPr id="16" name="Line 19"/>
          <p:cNvSpPr>
            <a:spLocks noChangeShapeType="1"/>
          </p:cNvSpPr>
          <p:nvPr/>
        </p:nvSpPr>
        <p:spPr bwMode="auto">
          <a:xfrm>
            <a:off x="2819400" y="5132388"/>
            <a:ext cx="1143000" cy="0"/>
          </a:xfrm>
          <a:prstGeom prst="line">
            <a:avLst/>
          </a:prstGeom>
          <a:noFill/>
          <a:ln w="19050">
            <a:solidFill>
              <a:srgbClr val="0070C0"/>
            </a:solidFill>
            <a:prstDash val="sysDot"/>
            <a:round/>
            <a:headEnd/>
            <a:tailEnd type="triangl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0704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5723E-6 L -0.1375 -0.0844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671 L -0.15417 0.09757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" y="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09827E-6 L -0.1375 1.09827E-6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38728E-6 L 0.27917 1.38728E-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 animBg="1"/>
      <p:bldP spid="12" grpId="0" animBg="1"/>
      <p:bldP spid="13" grpId="0" animBg="1"/>
      <p:bldP spid="14" grpId="0"/>
      <p:bldP spid="15" grpId="0"/>
      <p:bldP spid="15" grpId="1"/>
      <p:bldP spid="1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41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981200" y="1981200"/>
            <a:ext cx="4267200" cy="120032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SELECT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*</a:t>
            </a:r>
          </a:p>
          <a:p>
            <a:r>
              <a:rPr lang="en-US" dirty="0">
                <a:solidFill>
                  <a:srgbClr val="0000FF"/>
                </a:solidFill>
              </a:rPr>
              <a:t>FROM</a:t>
            </a:r>
            <a:r>
              <a:rPr lang="en-US" dirty="0">
                <a:solidFill>
                  <a:prstClr val="black"/>
                </a:solidFill>
              </a:rPr>
              <a:t> NHANVIEN</a:t>
            </a:r>
          </a:p>
          <a:p>
            <a:r>
              <a:rPr lang="en-US" dirty="0">
                <a:solidFill>
                  <a:srgbClr val="0000FF"/>
                </a:solidFill>
              </a:rPr>
              <a:t>WHERE</a:t>
            </a:r>
            <a:r>
              <a:rPr lang="en-US" dirty="0">
                <a:solidFill>
                  <a:prstClr val="black"/>
                </a:solidFill>
              </a:rPr>
              <a:t> PHG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5 </a:t>
            </a:r>
          </a:p>
          <a:p>
            <a:r>
              <a:rPr lang="en-US" dirty="0">
                <a:solidFill>
                  <a:srgbClr val="808080"/>
                </a:solidFill>
              </a:rPr>
              <a:t>AND</a:t>
            </a:r>
            <a:r>
              <a:rPr lang="en-US" dirty="0">
                <a:solidFill>
                  <a:prstClr val="black"/>
                </a:solidFill>
              </a:rPr>
              <a:t> PHAI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srgbClr val="FF0000"/>
                </a:solidFill>
              </a:rPr>
              <a:t>'Nam'</a:t>
            </a:r>
            <a:endParaRPr lang="en-US" dirty="0" smtClean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419600" y="1524000"/>
            <a:ext cx="1905000" cy="51752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Lấy tất cả các cột của quan hệ kết quả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V="1">
            <a:off x="3124200" y="1828800"/>
            <a:ext cx="1447800" cy="228600"/>
          </a:xfrm>
          <a:prstGeom prst="line">
            <a:avLst/>
          </a:prstGeom>
          <a:noFill/>
          <a:ln w="22225">
            <a:solidFill>
              <a:schemeClr val="accent2">
                <a:lumMod val="75000"/>
              </a:schemeClr>
            </a:solidFill>
            <a:prstDash val="dash"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752600" y="5105400"/>
            <a:ext cx="5029200" cy="7016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dirty="0">
                <a:sym typeface="Symbol" pitchFamily="18" charset="2"/>
              </a:rPr>
              <a:t></a:t>
            </a:r>
            <a:r>
              <a:rPr lang="en-US" sz="2200" baseline="-25000" dirty="0">
                <a:sym typeface="Symbol" pitchFamily="18" charset="2"/>
              </a:rPr>
              <a:t>PHG=5</a:t>
            </a:r>
            <a:r>
              <a:rPr lang="en-US" sz="2200" b="1" baseline="-25000" dirty="0">
                <a:sym typeface="Symbol" pitchFamily="18" charset="2"/>
              </a:rPr>
              <a:t></a:t>
            </a:r>
            <a:r>
              <a:rPr lang="en-US" sz="2200" baseline="-25000" dirty="0">
                <a:sym typeface="Symbol" pitchFamily="18" charset="2"/>
              </a:rPr>
              <a:t>PHAI=‘Nam’ </a:t>
            </a:r>
            <a:r>
              <a:rPr lang="en-US" sz="2200" dirty="0">
                <a:sym typeface="Symbol" pitchFamily="18" charset="2"/>
              </a:rPr>
              <a:t>(NHANVIEN)</a:t>
            </a:r>
            <a:endParaRPr lang="en-US" sz="2200" baseline="-25000" dirty="0"/>
          </a:p>
        </p:txBody>
      </p:sp>
      <p:grpSp>
        <p:nvGrpSpPr>
          <p:cNvPr id="11" name="Group 78"/>
          <p:cNvGrpSpPr>
            <a:grpSpLocks/>
          </p:cNvGrpSpPr>
          <p:nvPr/>
        </p:nvGrpSpPr>
        <p:grpSpPr bwMode="auto">
          <a:xfrm>
            <a:off x="76200" y="3657600"/>
            <a:ext cx="8991600" cy="1066800"/>
            <a:chOff x="48" y="2304"/>
            <a:chExt cx="5664" cy="672"/>
          </a:xfrm>
        </p:grpSpPr>
        <p:sp>
          <p:nvSpPr>
            <p:cNvPr id="12" name="Line 8"/>
            <p:cNvSpPr>
              <a:spLocks noChangeShapeType="1"/>
            </p:cNvSpPr>
            <p:nvPr/>
          </p:nvSpPr>
          <p:spPr bwMode="auto">
            <a:xfrm>
              <a:off x="48" y="2496"/>
              <a:ext cx="56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3" name="Text Box 10"/>
            <p:cNvSpPr txBox="1">
              <a:spLocks noChangeArrowheads="1"/>
            </p:cNvSpPr>
            <p:nvPr/>
          </p:nvSpPr>
          <p:spPr bwMode="auto">
            <a:xfrm>
              <a:off x="1728" y="230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TENNV</a:t>
              </a: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672" y="2304"/>
              <a:ext cx="57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HONV</a:t>
              </a:r>
            </a:p>
          </p:txBody>
        </p:sp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2256" y="2304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NGSINH</a:t>
              </a: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2976" y="2304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DCHI</a:t>
              </a:r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3696" y="2304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PHAI</a:t>
              </a:r>
            </a:p>
          </p:txBody>
        </p:sp>
        <p:sp>
          <p:nvSpPr>
            <p:cNvPr id="18" name="Text Box 19"/>
            <p:cNvSpPr txBox="1">
              <a:spLocks noChangeArrowheads="1"/>
            </p:cNvSpPr>
            <p:nvPr/>
          </p:nvSpPr>
          <p:spPr bwMode="auto">
            <a:xfrm>
              <a:off x="4128" y="230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LUONG</a:t>
              </a:r>
            </a:p>
          </p:txBody>
        </p:sp>
        <p:sp>
          <p:nvSpPr>
            <p:cNvPr id="19" name="Text Box 21"/>
            <p:cNvSpPr txBox="1">
              <a:spLocks noChangeArrowheads="1"/>
            </p:cNvSpPr>
            <p:nvPr/>
          </p:nvSpPr>
          <p:spPr bwMode="auto">
            <a:xfrm>
              <a:off x="5328" y="2304"/>
              <a:ext cx="38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PHG</a:t>
              </a:r>
            </a:p>
          </p:txBody>
        </p:sp>
        <p:sp>
          <p:nvSpPr>
            <p:cNvPr id="20" name="Text Box 22"/>
            <p:cNvSpPr txBox="1">
              <a:spLocks noChangeArrowheads="1"/>
            </p:cNvSpPr>
            <p:nvPr/>
          </p:nvSpPr>
          <p:spPr bwMode="auto">
            <a:xfrm>
              <a:off x="1728" y="254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Tung</a:t>
              </a:r>
            </a:p>
          </p:txBody>
        </p:sp>
        <p:sp>
          <p:nvSpPr>
            <p:cNvPr id="21" name="Text Box 23"/>
            <p:cNvSpPr txBox="1">
              <a:spLocks noChangeArrowheads="1"/>
            </p:cNvSpPr>
            <p:nvPr/>
          </p:nvSpPr>
          <p:spPr bwMode="auto">
            <a:xfrm>
              <a:off x="672" y="2544"/>
              <a:ext cx="57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Nguyen</a:t>
              </a:r>
            </a:p>
          </p:txBody>
        </p:sp>
        <p:sp>
          <p:nvSpPr>
            <p:cNvPr id="22" name="Text Box 24"/>
            <p:cNvSpPr txBox="1">
              <a:spLocks noChangeArrowheads="1"/>
            </p:cNvSpPr>
            <p:nvPr/>
          </p:nvSpPr>
          <p:spPr bwMode="auto">
            <a:xfrm>
              <a:off x="2256" y="2544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12/08/1955</a:t>
              </a:r>
            </a:p>
          </p:txBody>
        </p:sp>
        <p:sp>
          <p:nvSpPr>
            <p:cNvPr id="23" name="Text Box 25"/>
            <p:cNvSpPr txBox="1">
              <a:spLocks noChangeArrowheads="1"/>
            </p:cNvSpPr>
            <p:nvPr/>
          </p:nvSpPr>
          <p:spPr bwMode="auto">
            <a:xfrm>
              <a:off x="2976" y="2544"/>
              <a:ext cx="91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638 NVC Q5</a:t>
              </a:r>
            </a:p>
          </p:txBody>
        </p:sp>
        <p:sp>
          <p:nvSpPr>
            <p:cNvPr id="24" name="Text Box 26"/>
            <p:cNvSpPr txBox="1">
              <a:spLocks noChangeArrowheads="1"/>
            </p:cNvSpPr>
            <p:nvPr/>
          </p:nvSpPr>
          <p:spPr bwMode="auto">
            <a:xfrm>
              <a:off x="3696" y="2544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Nam</a:t>
              </a:r>
            </a:p>
          </p:txBody>
        </p:sp>
        <p:sp>
          <p:nvSpPr>
            <p:cNvPr id="25" name="Text Box 27"/>
            <p:cNvSpPr txBox="1">
              <a:spLocks noChangeArrowheads="1"/>
            </p:cNvSpPr>
            <p:nvPr/>
          </p:nvSpPr>
          <p:spPr bwMode="auto">
            <a:xfrm>
              <a:off x="4128" y="254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40000</a:t>
              </a:r>
            </a:p>
          </p:txBody>
        </p:sp>
        <p:sp>
          <p:nvSpPr>
            <p:cNvPr id="26" name="Text Box 28"/>
            <p:cNvSpPr txBox="1">
              <a:spLocks noChangeArrowheads="1"/>
            </p:cNvSpPr>
            <p:nvPr/>
          </p:nvSpPr>
          <p:spPr bwMode="auto">
            <a:xfrm>
              <a:off x="5328" y="2544"/>
              <a:ext cx="38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dirty="0"/>
                <a:t>5</a:t>
              </a:r>
            </a:p>
          </p:txBody>
        </p:sp>
        <p:sp>
          <p:nvSpPr>
            <p:cNvPr id="27" name="Text Box 43"/>
            <p:cNvSpPr txBox="1">
              <a:spLocks noChangeArrowheads="1"/>
            </p:cNvSpPr>
            <p:nvPr/>
          </p:nvSpPr>
          <p:spPr bwMode="auto">
            <a:xfrm>
              <a:off x="1728" y="2736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Hung</a:t>
              </a:r>
            </a:p>
          </p:txBody>
        </p:sp>
        <p:sp>
          <p:nvSpPr>
            <p:cNvPr id="28" name="Text Box 44"/>
            <p:cNvSpPr txBox="1">
              <a:spLocks noChangeArrowheads="1"/>
            </p:cNvSpPr>
            <p:nvPr/>
          </p:nvSpPr>
          <p:spPr bwMode="auto">
            <a:xfrm>
              <a:off x="672" y="2736"/>
              <a:ext cx="57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Nguyen</a:t>
              </a:r>
            </a:p>
          </p:txBody>
        </p:sp>
        <p:sp>
          <p:nvSpPr>
            <p:cNvPr id="29" name="Text Box 45"/>
            <p:cNvSpPr txBox="1">
              <a:spLocks noChangeArrowheads="1"/>
            </p:cNvSpPr>
            <p:nvPr/>
          </p:nvSpPr>
          <p:spPr bwMode="auto">
            <a:xfrm>
              <a:off x="2256" y="2736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09/15/1962</a:t>
              </a:r>
            </a:p>
          </p:txBody>
        </p:sp>
        <p:sp>
          <p:nvSpPr>
            <p:cNvPr id="30" name="Text Box 46"/>
            <p:cNvSpPr txBox="1">
              <a:spLocks noChangeArrowheads="1"/>
            </p:cNvSpPr>
            <p:nvPr/>
          </p:nvSpPr>
          <p:spPr bwMode="auto">
            <a:xfrm>
              <a:off x="2976" y="2736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Ba Ria VT</a:t>
              </a:r>
            </a:p>
          </p:txBody>
        </p:sp>
        <p:sp>
          <p:nvSpPr>
            <p:cNvPr id="31" name="Text Box 47"/>
            <p:cNvSpPr txBox="1">
              <a:spLocks noChangeArrowheads="1"/>
            </p:cNvSpPr>
            <p:nvPr/>
          </p:nvSpPr>
          <p:spPr bwMode="auto">
            <a:xfrm>
              <a:off x="3696" y="2736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Nam</a:t>
              </a:r>
            </a:p>
          </p:txBody>
        </p:sp>
        <p:sp>
          <p:nvSpPr>
            <p:cNvPr id="32" name="Text Box 48"/>
            <p:cNvSpPr txBox="1">
              <a:spLocks noChangeArrowheads="1"/>
            </p:cNvSpPr>
            <p:nvPr/>
          </p:nvSpPr>
          <p:spPr bwMode="auto">
            <a:xfrm>
              <a:off x="4128" y="2736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38000</a:t>
              </a:r>
            </a:p>
          </p:txBody>
        </p:sp>
        <p:sp>
          <p:nvSpPr>
            <p:cNvPr id="33" name="Text Box 49"/>
            <p:cNvSpPr txBox="1">
              <a:spLocks noChangeArrowheads="1"/>
            </p:cNvSpPr>
            <p:nvPr/>
          </p:nvSpPr>
          <p:spPr bwMode="auto">
            <a:xfrm>
              <a:off x="5328" y="2736"/>
              <a:ext cx="38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dirty="0"/>
                <a:t>5</a:t>
              </a:r>
            </a:p>
          </p:txBody>
        </p:sp>
        <p:sp>
          <p:nvSpPr>
            <p:cNvPr id="34" name="Text Box 51"/>
            <p:cNvSpPr txBox="1">
              <a:spLocks noChangeArrowheads="1"/>
            </p:cNvSpPr>
            <p:nvPr/>
          </p:nvSpPr>
          <p:spPr bwMode="auto">
            <a:xfrm>
              <a:off x="48" y="2544"/>
              <a:ext cx="81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333445555</a:t>
              </a:r>
            </a:p>
          </p:txBody>
        </p:sp>
        <p:sp>
          <p:nvSpPr>
            <p:cNvPr id="35" name="Text Box 52"/>
            <p:cNvSpPr txBox="1">
              <a:spLocks noChangeArrowheads="1"/>
            </p:cNvSpPr>
            <p:nvPr/>
          </p:nvSpPr>
          <p:spPr bwMode="auto">
            <a:xfrm>
              <a:off x="48" y="2736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987987987</a:t>
              </a:r>
            </a:p>
          </p:txBody>
        </p:sp>
        <p:sp>
          <p:nvSpPr>
            <p:cNvPr id="36" name="Text Box 55"/>
            <p:cNvSpPr txBox="1">
              <a:spLocks noChangeArrowheads="1"/>
            </p:cNvSpPr>
            <p:nvPr/>
          </p:nvSpPr>
          <p:spPr bwMode="auto">
            <a:xfrm>
              <a:off x="48" y="2304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MANV</a:t>
              </a:r>
            </a:p>
          </p:txBody>
        </p:sp>
        <p:sp>
          <p:nvSpPr>
            <p:cNvPr id="37" name="Text Box 56"/>
            <p:cNvSpPr txBox="1">
              <a:spLocks noChangeArrowheads="1"/>
            </p:cNvSpPr>
            <p:nvPr/>
          </p:nvSpPr>
          <p:spPr bwMode="auto">
            <a:xfrm>
              <a:off x="4656" y="2304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MA_NQL</a:t>
              </a:r>
            </a:p>
          </p:txBody>
        </p:sp>
        <p:sp>
          <p:nvSpPr>
            <p:cNvPr id="38" name="Text Box 58"/>
            <p:cNvSpPr txBox="1">
              <a:spLocks noChangeArrowheads="1"/>
            </p:cNvSpPr>
            <p:nvPr/>
          </p:nvSpPr>
          <p:spPr bwMode="auto">
            <a:xfrm>
              <a:off x="4656" y="2544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888665555</a:t>
              </a:r>
            </a:p>
          </p:txBody>
        </p:sp>
        <p:sp>
          <p:nvSpPr>
            <p:cNvPr id="39" name="Text Box 59"/>
            <p:cNvSpPr txBox="1">
              <a:spLocks noChangeArrowheads="1"/>
            </p:cNvSpPr>
            <p:nvPr/>
          </p:nvSpPr>
          <p:spPr bwMode="auto">
            <a:xfrm>
              <a:off x="4656" y="2736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333445555</a:t>
              </a:r>
            </a:p>
          </p:txBody>
        </p:sp>
        <p:grpSp>
          <p:nvGrpSpPr>
            <p:cNvPr id="40" name="Group 64"/>
            <p:cNvGrpSpPr>
              <a:grpSpLocks/>
            </p:cNvGrpSpPr>
            <p:nvPr/>
          </p:nvGrpSpPr>
          <p:grpSpPr bwMode="auto">
            <a:xfrm>
              <a:off x="720" y="2304"/>
              <a:ext cx="4608" cy="672"/>
              <a:chOff x="720" y="2784"/>
              <a:chExt cx="4608" cy="1008"/>
            </a:xfrm>
          </p:grpSpPr>
          <p:sp>
            <p:nvSpPr>
              <p:cNvPr id="44" name="Line 9"/>
              <p:cNvSpPr>
                <a:spLocks noChangeShapeType="1"/>
              </p:cNvSpPr>
              <p:nvPr/>
            </p:nvSpPr>
            <p:spPr bwMode="auto">
              <a:xfrm>
                <a:off x="1728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5" name="Line 12"/>
              <p:cNvSpPr>
                <a:spLocks noChangeShapeType="1"/>
              </p:cNvSpPr>
              <p:nvPr/>
            </p:nvSpPr>
            <p:spPr bwMode="auto">
              <a:xfrm>
                <a:off x="2256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6" name="Line 14"/>
              <p:cNvSpPr>
                <a:spLocks noChangeShapeType="1"/>
              </p:cNvSpPr>
              <p:nvPr/>
            </p:nvSpPr>
            <p:spPr bwMode="auto">
              <a:xfrm>
                <a:off x="2976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7" name="Line 16"/>
              <p:cNvSpPr>
                <a:spLocks noChangeShapeType="1"/>
              </p:cNvSpPr>
              <p:nvPr/>
            </p:nvSpPr>
            <p:spPr bwMode="auto">
              <a:xfrm>
                <a:off x="3696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8" name="Line 18"/>
              <p:cNvSpPr>
                <a:spLocks noChangeShapeType="1"/>
              </p:cNvSpPr>
              <p:nvPr/>
            </p:nvSpPr>
            <p:spPr bwMode="auto">
              <a:xfrm>
                <a:off x="4128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9" name="Line 20"/>
              <p:cNvSpPr>
                <a:spLocks noChangeShapeType="1"/>
              </p:cNvSpPr>
              <p:nvPr/>
            </p:nvSpPr>
            <p:spPr bwMode="auto">
              <a:xfrm>
                <a:off x="4656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0" name="Line 50"/>
              <p:cNvSpPr>
                <a:spLocks noChangeShapeType="1"/>
              </p:cNvSpPr>
              <p:nvPr/>
            </p:nvSpPr>
            <p:spPr bwMode="auto">
              <a:xfrm>
                <a:off x="1200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1" name="Line 57"/>
              <p:cNvSpPr>
                <a:spLocks noChangeShapeType="1"/>
              </p:cNvSpPr>
              <p:nvPr/>
            </p:nvSpPr>
            <p:spPr bwMode="auto">
              <a:xfrm>
                <a:off x="5328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2" name="Line 60"/>
              <p:cNvSpPr>
                <a:spLocks noChangeShapeType="1"/>
              </p:cNvSpPr>
              <p:nvPr/>
            </p:nvSpPr>
            <p:spPr bwMode="auto">
              <a:xfrm>
                <a:off x="720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41" name="Text Box 61"/>
            <p:cNvSpPr txBox="1">
              <a:spLocks noChangeArrowheads="1"/>
            </p:cNvSpPr>
            <p:nvPr/>
          </p:nvSpPr>
          <p:spPr bwMode="auto">
            <a:xfrm>
              <a:off x="1200" y="2304"/>
              <a:ext cx="62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TENLOT</a:t>
              </a:r>
            </a:p>
          </p:txBody>
        </p:sp>
        <p:sp>
          <p:nvSpPr>
            <p:cNvPr id="42" name="Text Box 62"/>
            <p:cNvSpPr txBox="1">
              <a:spLocks noChangeArrowheads="1"/>
            </p:cNvSpPr>
            <p:nvPr/>
          </p:nvSpPr>
          <p:spPr bwMode="auto">
            <a:xfrm>
              <a:off x="1200" y="254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Thanh</a:t>
              </a:r>
            </a:p>
          </p:txBody>
        </p:sp>
        <p:sp>
          <p:nvSpPr>
            <p:cNvPr id="43" name="Text Box 63"/>
            <p:cNvSpPr txBox="1">
              <a:spLocks noChangeArrowheads="1"/>
            </p:cNvSpPr>
            <p:nvPr/>
          </p:nvSpPr>
          <p:spPr bwMode="auto">
            <a:xfrm>
              <a:off x="1200" y="2736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Manh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72446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SELECT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42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438400" y="1524000"/>
            <a:ext cx="4572000" cy="9233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SELECT</a:t>
            </a:r>
            <a:r>
              <a:rPr lang="en-US" dirty="0">
                <a:solidFill>
                  <a:prstClr val="black"/>
                </a:solidFill>
              </a:rPr>
              <a:t> MANV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HONV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TENLOT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TENNV</a:t>
            </a:r>
          </a:p>
          <a:p>
            <a:r>
              <a:rPr lang="en-US" dirty="0">
                <a:solidFill>
                  <a:srgbClr val="0000FF"/>
                </a:solidFill>
              </a:rPr>
              <a:t>FROM</a:t>
            </a:r>
            <a:r>
              <a:rPr lang="en-US" dirty="0">
                <a:solidFill>
                  <a:prstClr val="black"/>
                </a:solidFill>
              </a:rPr>
              <a:t> NHANVIEN</a:t>
            </a:r>
          </a:p>
          <a:p>
            <a:r>
              <a:rPr lang="en-US" dirty="0">
                <a:solidFill>
                  <a:srgbClr val="0000FF"/>
                </a:solidFill>
              </a:rPr>
              <a:t>WHERE</a:t>
            </a:r>
            <a:r>
              <a:rPr lang="en-US" dirty="0">
                <a:solidFill>
                  <a:prstClr val="black"/>
                </a:solidFill>
              </a:rPr>
              <a:t> PHG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5 </a:t>
            </a:r>
            <a:r>
              <a:rPr lang="en-US" dirty="0">
                <a:solidFill>
                  <a:srgbClr val="808080"/>
                </a:solidFill>
              </a:rPr>
              <a:t>AND</a:t>
            </a:r>
            <a:r>
              <a:rPr lang="en-US" dirty="0">
                <a:solidFill>
                  <a:prstClr val="black"/>
                </a:solidFill>
              </a:rPr>
              <a:t> PHAI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srgbClr val="FF0000"/>
                </a:solidFill>
              </a:rPr>
              <a:t>'Nam'</a:t>
            </a:r>
            <a:endParaRPr lang="en-US" dirty="0">
              <a:solidFill>
                <a:srgbClr val="CC0000"/>
              </a:solidFill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066800" y="4876800"/>
            <a:ext cx="7162800" cy="7016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dirty="0">
                <a:sym typeface="Symbol" pitchFamily="18" charset="2"/>
              </a:rPr>
              <a:t></a:t>
            </a:r>
            <a:r>
              <a:rPr lang="en-US" sz="2200" baseline="-25000" dirty="0">
                <a:sym typeface="Symbol" pitchFamily="18" charset="2"/>
              </a:rPr>
              <a:t>MANV,HONV,TENLOT,TENNV</a:t>
            </a:r>
            <a:r>
              <a:rPr lang="en-US" sz="2200" dirty="0">
                <a:sym typeface="Symbol" pitchFamily="18" charset="2"/>
              </a:rPr>
              <a:t>(</a:t>
            </a:r>
            <a:r>
              <a:rPr lang="en-US" sz="4000" dirty="0">
                <a:sym typeface="Symbol" pitchFamily="18" charset="2"/>
              </a:rPr>
              <a:t></a:t>
            </a:r>
            <a:r>
              <a:rPr lang="en-US" sz="2200" baseline="-25000" dirty="0">
                <a:sym typeface="Symbol" pitchFamily="18" charset="2"/>
              </a:rPr>
              <a:t>PHG=5 </a:t>
            </a:r>
            <a:r>
              <a:rPr lang="en-US" sz="2200" b="1" baseline="-25000" dirty="0">
                <a:sym typeface="Symbol" pitchFamily="18" charset="2"/>
              </a:rPr>
              <a:t></a:t>
            </a:r>
            <a:r>
              <a:rPr lang="en-US" sz="2200" baseline="-25000" dirty="0">
                <a:sym typeface="Symbol" pitchFamily="18" charset="2"/>
              </a:rPr>
              <a:t> PHAI=‘Nam’ </a:t>
            </a:r>
            <a:r>
              <a:rPr lang="en-US" sz="2200" dirty="0">
                <a:sym typeface="Symbol" pitchFamily="18" charset="2"/>
              </a:rPr>
              <a:t>(NHANVIEN))</a:t>
            </a:r>
            <a:endParaRPr lang="en-US" sz="2200" baseline="-25000" dirty="0"/>
          </a:p>
        </p:txBody>
      </p:sp>
      <p:grpSp>
        <p:nvGrpSpPr>
          <p:cNvPr id="9" name="Group 96"/>
          <p:cNvGrpSpPr>
            <a:grpSpLocks/>
          </p:cNvGrpSpPr>
          <p:nvPr/>
        </p:nvGrpSpPr>
        <p:grpSpPr bwMode="auto">
          <a:xfrm>
            <a:off x="2514600" y="3276600"/>
            <a:ext cx="3810000" cy="1066800"/>
            <a:chOff x="960" y="2352"/>
            <a:chExt cx="2400" cy="672"/>
          </a:xfrm>
        </p:grpSpPr>
        <p:sp>
          <p:nvSpPr>
            <p:cNvPr id="10" name="Line 11"/>
            <p:cNvSpPr>
              <a:spLocks noChangeShapeType="1"/>
            </p:cNvSpPr>
            <p:nvPr/>
          </p:nvSpPr>
          <p:spPr bwMode="auto">
            <a:xfrm>
              <a:off x="960" y="2544"/>
              <a:ext cx="24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2832" y="235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TENNV</a:t>
              </a: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1680" y="2352"/>
              <a:ext cx="57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HONV</a:t>
              </a:r>
            </a:p>
          </p:txBody>
        </p:sp>
        <p:sp>
          <p:nvSpPr>
            <p:cNvPr id="13" name="Text Box 19"/>
            <p:cNvSpPr txBox="1">
              <a:spLocks noChangeArrowheads="1"/>
            </p:cNvSpPr>
            <p:nvPr/>
          </p:nvSpPr>
          <p:spPr bwMode="auto">
            <a:xfrm>
              <a:off x="2832" y="259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Tung</a:t>
              </a:r>
            </a:p>
          </p:txBody>
        </p:sp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>
              <a:off x="1680" y="259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Nguyen</a:t>
              </a:r>
            </a:p>
          </p:txBody>
        </p:sp>
        <p:sp>
          <p:nvSpPr>
            <p:cNvPr id="15" name="Text Box 26"/>
            <p:cNvSpPr txBox="1">
              <a:spLocks noChangeArrowheads="1"/>
            </p:cNvSpPr>
            <p:nvPr/>
          </p:nvSpPr>
          <p:spPr bwMode="auto">
            <a:xfrm>
              <a:off x="2832" y="278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Hung</a:t>
              </a:r>
            </a:p>
          </p:txBody>
        </p:sp>
        <p:sp>
          <p:nvSpPr>
            <p:cNvPr id="16" name="Text Box 27"/>
            <p:cNvSpPr txBox="1">
              <a:spLocks noChangeArrowheads="1"/>
            </p:cNvSpPr>
            <p:nvPr/>
          </p:nvSpPr>
          <p:spPr bwMode="auto">
            <a:xfrm>
              <a:off x="1680" y="278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Nguyen</a:t>
              </a:r>
            </a:p>
          </p:txBody>
        </p:sp>
        <p:sp>
          <p:nvSpPr>
            <p:cNvPr id="17" name="Line 40"/>
            <p:cNvSpPr>
              <a:spLocks noChangeShapeType="1"/>
            </p:cNvSpPr>
            <p:nvPr/>
          </p:nvSpPr>
          <p:spPr bwMode="auto">
            <a:xfrm>
              <a:off x="2832" y="2352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8" name="Line 46"/>
            <p:cNvSpPr>
              <a:spLocks noChangeShapeType="1"/>
            </p:cNvSpPr>
            <p:nvPr/>
          </p:nvSpPr>
          <p:spPr bwMode="auto">
            <a:xfrm>
              <a:off x="2208" y="2352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9" name="Text Box 49"/>
            <p:cNvSpPr txBox="1">
              <a:spLocks noChangeArrowheads="1"/>
            </p:cNvSpPr>
            <p:nvPr/>
          </p:nvSpPr>
          <p:spPr bwMode="auto">
            <a:xfrm>
              <a:off x="2256" y="2352"/>
              <a:ext cx="57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TENLOT</a:t>
              </a:r>
            </a:p>
          </p:txBody>
        </p:sp>
        <p:sp>
          <p:nvSpPr>
            <p:cNvPr id="20" name="Text Box 50"/>
            <p:cNvSpPr txBox="1">
              <a:spLocks noChangeArrowheads="1"/>
            </p:cNvSpPr>
            <p:nvPr/>
          </p:nvSpPr>
          <p:spPr bwMode="auto">
            <a:xfrm>
              <a:off x="2256" y="259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Thanh</a:t>
              </a:r>
            </a:p>
          </p:txBody>
        </p:sp>
        <p:sp>
          <p:nvSpPr>
            <p:cNvPr id="21" name="Text Box 51"/>
            <p:cNvSpPr txBox="1">
              <a:spLocks noChangeArrowheads="1"/>
            </p:cNvSpPr>
            <p:nvPr/>
          </p:nvSpPr>
          <p:spPr bwMode="auto">
            <a:xfrm>
              <a:off x="2256" y="278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Manh</a:t>
              </a:r>
            </a:p>
          </p:txBody>
        </p:sp>
        <p:sp>
          <p:nvSpPr>
            <p:cNvPr id="22" name="Text Box 76"/>
            <p:cNvSpPr txBox="1">
              <a:spLocks noChangeArrowheads="1"/>
            </p:cNvSpPr>
            <p:nvPr/>
          </p:nvSpPr>
          <p:spPr bwMode="auto">
            <a:xfrm>
              <a:off x="960" y="2592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333445555</a:t>
              </a:r>
            </a:p>
          </p:txBody>
        </p:sp>
        <p:sp>
          <p:nvSpPr>
            <p:cNvPr id="23" name="Text Box 77"/>
            <p:cNvSpPr txBox="1">
              <a:spLocks noChangeArrowheads="1"/>
            </p:cNvSpPr>
            <p:nvPr/>
          </p:nvSpPr>
          <p:spPr bwMode="auto">
            <a:xfrm>
              <a:off x="960" y="2784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987987987</a:t>
              </a:r>
            </a:p>
          </p:txBody>
        </p:sp>
        <p:sp>
          <p:nvSpPr>
            <p:cNvPr id="24" name="Text Box 78"/>
            <p:cNvSpPr txBox="1">
              <a:spLocks noChangeArrowheads="1"/>
            </p:cNvSpPr>
            <p:nvPr/>
          </p:nvSpPr>
          <p:spPr bwMode="auto">
            <a:xfrm>
              <a:off x="960" y="2352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MANV</a:t>
              </a:r>
            </a:p>
          </p:txBody>
        </p:sp>
        <p:sp>
          <p:nvSpPr>
            <p:cNvPr id="25" name="Line 95"/>
            <p:cNvSpPr>
              <a:spLocks noChangeShapeType="1"/>
            </p:cNvSpPr>
            <p:nvPr/>
          </p:nvSpPr>
          <p:spPr bwMode="auto">
            <a:xfrm>
              <a:off x="1680" y="2352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61661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SELECT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43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bí</a:t>
            </a:r>
            <a:r>
              <a:rPr lang="en-US" dirty="0"/>
              <a:t> </a:t>
            </a:r>
            <a:r>
              <a:rPr lang="en-US" dirty="0" err="1"/>
              <a:t>danh</a:t>
            </a:r>
            <a:endParaRPr lang="en-US" dirty="0"/>
          </a:p>
          <a:p>
            <a:endParaRPr lang="en-US" dirty="0"/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1066800" y="1972270"/>
            <a:ext cx="7848600" cy="9233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SELECT</a:t>
            </a:r>
            <a:r>
              <a:rPr lang="en-US" dirty="0">
                <a:solidFill>
                  <a:prstClr val="black"/>
                </a:solidFill>
              </a:rPr>
              <a:t> MANV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HONV </a:t>
            </a:r>
            <a:r>
              <a:rPr lang="en-US" dirty="0">
                <a:solidFill>
                  <a:srgbClr val="0000FF"/>
                </a:solidFill>
              </a:rPr>
              <a:t>AS</a:t>
            </a:r>
            <a:r>
              <a:rPr lang="en-US" dirty="0">
                <a:solidFill>
                  <a:prstClr val="black"/>
                </a:solidFill>
              </a:rPr>
              <a:t> HO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TENLOT </a:t>
            </a:r>
            <a:r>
              <a:rPr lang="en-US" dirty="0">
                <a:solidFill>
                  <a:srgbClr val="0000FF"/>
                </a:solidFill>
              </a:rPr>
              <a:t>AS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'TEN LOT'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TENNV </a:t>
            </a:r>
            <a:r>
              <a:rPr lang="en-US" dirty="0">
                <a:solidFill>
                  <a:srgbClr val="0000FF"/>
                </a:solidFill>
              </a:rPr>
              <a:t>AS</a:t>
            </a:r>
            <a:r>
              <a:rPr lang="en-US" dirty="0">
                <a:solidFill>
                  <a:prstClr val="black"/>
                </a:solidFill>
              </a:rPr>
              <a:t> TEN</a:t>
            </a:r>
          </a:p>
          <a:p>
            <a:r>
              <a:rPr lang="en-US" dirty="0">
                <a:solidFill>
                  <a:srgbClr val="0000FF"/>
                </a:solidFill>
              </a:rPr>
              <a:t>FROM</a:t>
            </a:r>
            <a:r>
              <a:rPr lang="en-US" dirty="0">
                <a:solidFill>
                  <a:prstClr val="black"/>
                </a:solidFill>
              </a:rPr>
              <a:t> NHANVIEN</a:t>
            </a:r>
          </a:p>
          <a:p>
            <a:r>
              <a:rPr lang="en-US" dirty="0">
                <a:solidFill>
                  <a:srgbClr val="0000FF"/>
                </a:solidFill>
              </a:rPr>
              <a:t>WHERE</a:t>
            </a:r>
            <a:r>
              <a:rPr lang="en-US" dirty="0">
                <a:solidFill>
                  <a:prstClr val="black"/>
                </a:solidFill>
              </a:rPr>
              <a:t> PHG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5 </a:t>
            </a:r>
            <a:r>
              <a:rPr lang="en-US" dirty="0">
                <a:solidFill>
                  <a:srgbClr val="808080"/>
                </a:solidFill>
              </a:rPr>
              <a:t>AND</a:t>
            </a:r>
            <a:r>
              <a:rPr lang="en-US" dirty="0">
                <a:solidFill>
                  <a:prstClr val="black"/>
                </a:solidFill>
              </a:rPr>
              <a:t> PHAI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srgbClr val="FF0000"/>
                </a:solidFill>
              </a:rPr>
              <a:t>'Nam'</a:t>
            </a:r>
            <a:endParaRPr lang="en-US" dirty="0">
              <a:solidFill>
                <a:srgbClr val="CC0000"/>
              </a:solidFill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76200" y="4327525"/>
            <a:ext cx="9067800" cy="7016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000" dirty="0">
                <a:sym typeface="Symbol" pitchFamily="18" charset="2"/>
              </a:rPr>
              <a:t></a:t>
            </a:r>
            <a:r>
              <a:rPr lang="en-US" baseline="-25000" dirty="0">
                <a:sym typeface="Symbol" pitchFamily="18" charset="2"/>
              </a:rPr>
              <a:t>MANV,HO,TEN LOT,TEN</a:t>
            </a:r>
            <a:r>
              <a:rPr lang="en-US" sz="2200" dirty="0">
                <a:sym typeface="Symbol" pitchFamily="18" charset="2"/>
              </a:rPr>
              <a:t>(</a:t>
            </a:r>
            <a:r>
              <a:rPr lang="en-US" sz="4000" dirty="0">
                <a:sym typeface="Symbol" pitchFamily="18" charset="2"/>
              </a:rPr>
              <a:t></a:t>
            </a:r>
            <a:r>
              <a:rPr lang="en-US" sz="2200" baseline="-25000" dirty="0">
                <a:sym typeface="Symbol" pitchFamily="18" charset="2"/>
              </a:rPr>
              <a:t>MANV,HONV,TENLOT,TENNV</a:t>
            </a:r>
            <a:r>
              <a:rPr lang="en-US" sz="2200" dirty="0">
                <a:sym typeface="Symbol" pitchFamily="18" charset="2"/>
              </a:rPr>
              <a:t>(</a:t>
            </a:r>
            <a:r>
              <a:rPr lang="en-US" sz="4000" dirty="0">
                <a:sym typeface="Symbol" pitchFamily="18" charset="2"/>
              </a:rPr>
              <a:t></a:t>
            </a:r>
            <a:r>
              <a:rPr lang="en-US" sz="2200" baseline="-25000" dirty="0">
                <a:sym typeface="Symbol" pitchFamily="18" charset="2"/>
              </a:rPr>
              <a:t>PHG=5</a:t>
            </a:r>
            <a:r>
              <a:rPr lang="en-US" sz="2200" b="1" baseline="-25000" dirty="0">
                <a:sym typeface="Symbol" pitchFamily="18" charset="2"/>
              </a:rPr>
              <a:t></a:t>
            </a:r>
            <a:r>
              <a:rPr lang="en-US" sz="2200" baseline="-25000" dirty="0">
                <a:sym typeface="Symbol" pitchFamily="18" charset="2"/>
              </a:rPr>
              <a:t>PHAI=‘Nam’</a:t>
            </a:r>
            <a:r>
              <a:rPr lang="en-US" sz="2200" dirty="0">
                <a:sym typeface="Symbol" pitchFamily="18" charset="2"/>
              </a:rPr>
              <a:t>(NHANVIEN)))</a:t>
            </a:r>
          </a:p>
        </p:txBody>
      </p:sp>
      <p:grpSp>
        <p:nvGrpSpPr>
          <p:cNvPr id="27" name="Group 23"/>
          <p:cNvGrpSpPr>
            <a:grpSpLocks/>
          </p:cNvGrpSpPr>
          <p:nvPr/>
        </p:nvGrpSpPr>
        <p:grpSpPr bwMode="auto">
          <a:xfrm>
            <a:off x="2514600" y="3276600"/>
            <a:ext cx="3810000" cy="1066800"/>
            <a:chOff x="1536" y="2352"/>
            <a:chExt cx="2400" cy="672"/>
          </a:xfrm>
        </p:grpSpPr>
        <p:sp>
          <p:nvSpPr>
            <p:cNvPr id="28" name="Line 6"/>
            <p:cNvSpPr>
              <a:spLocks noChangeShapeType="1"/>
            </p:cNvSpPr>
            <p:nvPr/>
          </p:nvSpPr>
          <p:spPr bwMode="auto">
            <a:xfrm>
              <a:off x="1536" y="2544"/>
              <a:ext cx="24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3408" y="235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TEN</a:t>
              </a:r>
            </a:p>
          </p:txBody>
        </p:sp>
        <p:sp>
          <p:nvSpPr>
            <p:cNvPr id="30" name="Text Box 8"/>
            <p:cNvSpPr txBox="1">
              <a:spLocks noChangeArrowheads="1"/>
            </p:cNvSpPr>
            <p:nvPr/>
          </p:nvSpPr>
          <p:spPr bwMode="auto">
            <a:xfrm>
              <a:off x="2256" y="2352"/>
              <a:ext cx="57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HO</a:t>
              </a:r>
            </a:p>
          </p:txBody>
        </p:sp>
        <p:sp>
          <p:nvSpPr>
            <p:cNvPr id="31" name="Text Box 9"/>
            <p:cNvSpPr txBox="1">
              <a:spLocks noChangeArrowheads="1"/>
            </p:cNvSpPr>
            <p:nvPr/>
          </p:nvSpPr>
          <p:spPr bwMode="auto">
            <a:xfrm>
              <a:off x="3408" y="259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Tung</a:t>
              </a:r>
            </a:p>
          </p:txBody>
        </p:sp>
        <p:sp>
          <p:nvSpPr>
            <p:cNvPr id="32" name="Text Box 10"/>
            <p:cNvSpPr txBox="1">
              <a:spLocks noChangeArrowheads="1"/>
            </p:cNvSpPr>
            <p:nvPr/>
          </p:nvSpPr>
          <p:spPr bwMode="auto">
            <a:xfrm>
              <a:off x="2256" y="259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Nguyen</a:t>
              </a:r>
            </a:p>
          </p:txBody>
        </p:sp>
        <p:sp>
          <p:nvSpPr>
            <p:cNvPr id="33" name="Text Box 11"/>
            <p:cNvSpPr txBox="1">
              <a:spLocks noChangeArrowheads="1"/>
            </p:cNvSpPr>
            <p:nvPr/>
          </p:nvSpPr>
          <p:spPr bwMode="auto">
            <a:xfrm>
              <a:off x="3408" y="278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Hung</a:t>
              </a:r>
            </a:p>
          </p:txBody>
        </p:sp>
        <p:sp>
          <p:nvSpPr>
            <p:cNvPr id="34" name="Text Box 12"/>
            <p:cNvSpPr txBox="1">
              <a:spLocks noChangeArrowheads="1"/>
            </p:cNvSpPr>
            <p:nvPr/>
          </p:nvSpPr>
          <p:spPr bwMode="auto">
            <a:xfrm>
              <a:off x="2256" y="278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Nguyen</a:t>
              </a:r>
            </a:p>
          </p:txBody>
        </p:sp>
        <p:sp>
          <p:nvSpPr>
            <p:cNvPr id="35" name="Line 13"/>
            <p:cNvSpPr>
              <a:spLocks noChangeShapeType="1"/>
            </p:cNvSpPr>
            <p:nvPr/>
          </p:nvSpPr>
          <p:spPr bwMode="auto">
            <a:xfrm>
              <a:off x="3408" y="2352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6" name="Line 14"/>
            <p:cNvSpPr>
              <a:spLocks noChangeShapeType="1"/>
            </p:cNvSpPr>
            <p:nvPr/>
          </p:nvSpPr>
          <p:spPr bwMode="auto">
            <a:xfrm>
              <a:off x="2784" y="2352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7" name="Text Box 15"/>
            <p:cNvSpPr txBox="1">
              <a:spLocks noChangeArrowheads="1"/>
            </p:cNvSpPr>
            <p:nvPr/>
          </p:nvSpPr>
          <p:spPr bwMode="auto">
            <a:xfrm>
              <a:off x="2784" y="2352"/>
              <a:ext cx="62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TEN LOT</a:t>
              </a:r>
            </a:p>
          </p:txBody>
        </p:sp>
        <p:sp>
          <p:nvSpPr>
            <p:cNvPr id="38" name="Text Box 16"/>
            <p:cNvSpPr txBox="1">
              <a:spLocks noChangeArrowheads="1"/>
            </p:cNvSpPr>
            <p:nvPr/>
          </p:nvSpPr>
          <p:spPr bwMode="auto">
            <a:xfrm>
              <a:off x="2832" y="259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dirty="0" err="1"/>
                <a:t>Thanh</a:t>
              </a:r>
              <a:endParaRPr lang="en-US" sz="1400" dirty="0"/>
            </a:p>
          </p:txBody>
        </p:sp>
        <p:sp>
          <p:nvSpPr>
            <p:cNvPr id="39" name="Text Box 17"/>
            <p:cNvSpPr txBox="1">
              <a:spLocks noChangeArrowheads="1"/>
            </p:cNvSpPr>
            <p:nvPr/>
          </p:nvSpPr>
          <p:spPr bwMode="auto">
            <a:xfrm>
              <a:off x="2832" y="278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Manh</a:t>
              </a:r>
            </a:p>
          </p:txBody>
        </p:sp>
        <p:sp>
          <p:nvSpPr>
            <p:cNvPr id="40" name="Text Box 18"/>
            <p:cNvSpPr txBox="1">
              <a:spLocks noChangeArrowheads="1"/>
            </p:cNvSpPr>
            <p:nvPr/>
          </p:nvSpPr>
          <p:spPr bwMode="auto">
            <a:xfrm>
              <a:off x="1536" y="2592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333445555</a:t>
              </a:r>
            </a:p>
          </p:txBody>
        </p:sp>
        <p:sp>
          <p:nvSpPr>
            <p:cNvPr id="41" name="Text Box 19"/>
            <p:cNvSpPr txBox="1">
              <a:spLocks noChangeArrowheads="1"/>
            </p:cNvSpPr>
            <p:nvPr/>
          </p:nvSpPr>
          <p:spPr bwMode="auto">
            <a:xfrm>
              <a:off x="1536" y="2784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987987987</a:t>
              </a:r>
            </a:p>
          </p:txBody>
        </p:sp>
        <p:sp>
          <p:nvSpPr>
            <p:cNvPr id="42" name="Text Box 20"/>
            <p:cNvSpPr txBox="1">
              <a:spLocks noChangeArrowheads="1"/>
            </p:cNvSpPr>
            <p:nvPr/>
          </p:nvSpPr>
          <p:spPr bwMode="auto">
            <a:xfrm>
              <a:off x="1536" y="2352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MANV</a:t>
              </a:r>
            </a:p>
          </p:txBody>
        </p:sp>
        <p:sp>
          <p:nvSpPr>
            <p:cNvPr id="43" name="Line 21"/>
            <p:cNvSpPr>
              <a:spLocks noChangeShapeType="1"/>
            </p:cNvSpPr>
            <p:nvPr/>
          </p:nvSpPr>
          <p:spPr bwMode="auto">
            <a:xfrm>
              <a:off x="2256" y="2352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25593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SELECT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44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Mở</a:t>
            </a:r>
            <a:r>
              <a:rPr lang="en-US" dirty="0"/>
              <a:t> </a:t>
            </a:r>
            <a:r>
              <a:rPr lang="en-US" dirty="0" err="1"/>
              <a:t>rộng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143000" y="1896070"/>
            <a:ext cx="7467600" cy="9233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SELECT</a:t>
            </a:r>
            <a:r>
              <a:rPr lang="en-US" dirty="0">
                <a:solidFill>
                  <a:prstClr val="black"/>
                </a:solidFill>
              </a:rPr>
              <a:t> MANV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HONV </a:t>
            </a:r>
            <a:r>
              <a:rPr lang="en-US" dirty="0">
                <a:solidFill>
                  <a:srgbClr val="808080"/>
                </a:solidFill>
              </a:rPr>
              <a:t>+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' '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+</a:t>
            </a:r>
            <a:r>
              <a:rPr lang="en-US" dirty="0">
                <a:solidFill>
                  <a:prstClr val="black"/>
                </a:solidFill>
              </a:rPr>
              <a:t> TENLOT </a:t>
            </a:r>
            <a:r>
              <a:rPr lang="en-US" dirty="0">
                <a:solidFill>
                  <a:srgbClr val="808080"/>
                </a:solidFill>
              </a:rPr>
              <a:t>+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' '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+</a:t>
            </a:r>
            <a:r>
              <a:rPr lang="en-US" dirty="0">
                <a:solidFill>
                  <a:prstClr val="black"/>
                </a:solidFill>
              </a:rPr>
              <a:t> TENNV </a:t>
            </a:r>
            <a:r>
              <a:rPr lang="en-US" dirty="0">
                <a:solidFill>
                  <a:srgbClr val="0000FF"/>
                </a:solidFill>
              </a:rPr>
              <a:t>AS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'HO TEN'</a:t>
            </a:r>
          </a:p>
          <a:p>
            <a:r>
              <a:rPr lang="en-US" dirty="0">
                <a:solidFill>
                  <a:srgbClr val="0000FF"/>
                </a:solidFill>
              </a:rPr>
              <a:t>FROM</a:t>
            </a:r>
            <a:r>
              <a:rPr lang="en-US" dirty="0">
                <a:solidFill>
                  <a:prstClr val="black"/>
                </a:solidFill>
              </a:rPr>
              <a:t> NHANVIEN</a:t>
            </a:r>
          </a:p>
          <a:p>
            <a:r>
              <a:rPr lang="en-US" dirty="0">
                <a:solidFill>
                  <a:srgbClr val="0000FF"/>
                </a:solidFill>
              </a:rPr>
              <a:t>WHERE</a:t>
            </a:r>
            <a:r>
              <a:rPr lang="en-US" dirty="0">
                <a:solidFill>
                  <a:prstClr val="black"/>
                </a:solidFill>
              </a:rPr>
              <a:t> PHG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5 </a:t>
            </a:r>
            <a:r>
              <a:rPr lang="en-US" dirty="0">
                <a:solidFill>
                  <a:srgbClr val="808080"/>
                </a:solidFill>
              </a:rPr>
              <a:t>AND</a:t>
            </a:r>
            <a:r>
              <a:rPr lang="en-US" dirty="0">
                <a:solidFill>
                  <a:prstClr val="black"/>
                </a:solidFill>
              </a:rPr>
              <a:t> PHAI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srgbClr val="FF0000"/>
                </a:solidFill>
              </a:rPr>
              <a:t>'Nam'</a:t>
            </a:r>
            <a:endParaRPr lang="en-US" dirty="0">
              <a:solidFill>
                <a:srgbClr val="CC0000"/>
              </a:solidFill>
            </a:endParaRPr>
          </a:p>
        </p:txBody>
      </p:sp>
      <p:grpSp>
        <p:nvGrpSpPr>
          <p:cNvPr id="9" name="Group 23"/>
          <p:cNvGrpSpPr>
            <a:grpSpLocks/>
          </p:cNvGrpSpPr>
          <p:nvPr/>
        </p:nvGrpSpPr>
        <p:grpSpPr bwMode="auto">
          <a:xfrm>
            <a:off x="1219200" y="3352800"/>
            <a:ext cx="3276600" cy="1066800"/>
            <a:chOff x="1488" y="2352"/>
            <a:chExt cx="2064" cy="672"/>
          </a:xfrm>
        </p:grpSpPr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488" y="2544"/>
              <a:ext cx="20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2208" y="2352"/>
              <a:ext cx="124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HO TEN</a:t>
              </a: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2304" y="2592"/>
              <a:ext cx="120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US" sz="1400"/>
                <a:t>Nguyen Thanh Tung</a:t>
              </a:r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2304" y="2784"/>
              <a:ext cx="120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US" sz="1400"/>
                <a:t>Nguyen Manh Hung</a:t>
              </a:r>
            </a:p>
          </p:txBody>
        </p:sp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1488" y="2592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333445555</a:t>
              </a:r>
            </a:p>
          </p:txBody>
        </p:sp>
        <p:sp>
          <p:nvSpPr>
            <p:cNvPr id="15" name="Text Box 19"/>
            <p:cNvSpPr txBox="1">
              <a:spLocks noChangeArrowheads="1"/>
            </p:cNvSpPr>
            <p:nvPr/>
          </p:nvSpPr>
          <p:spPr bwMode="auto">
            <a:xfrm>
              <a:off x="1488" y="2784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987987987</a:t>
              </a:r>
            </a:p>
          </p:txBody>
        </p:sp>
        <p:sp>
          <p:nvSpPr>
            <p:cNvPr id="16" name="Text Box 20"/>
            <p:cNvSpPr txBox="1">
              <a:spLocks noChangeArrowheads="1"/>
            </p:cNvSpPr>
            <p:nvPr/>
          </p:nvSpPr>
          <p:spPr bwMode="auto">
            <a:xfrm>
              <a:off x="1488" y="2352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MANV</a:t>
              </a:r>
            </a:p>
          </p:txBody>
        </p:sp>
        <p:sp>
          <p:nvSpPr>
            <p:cNvPr id="17" name="Line 21"/>
            <p:cNvSpPr>
              <a:spLocks noChangeShapeType="1"/>
            </p:cNvSpPr>
            <p:nvPr/>
          </p:nvSpPr>
          <p:spPr bwMode="auto">
            <a:xfrm>
              <a:off x="2208" y="2352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28708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SELECT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45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Mở</a:t>
            </a:r>
            <a:r>
              <a:rPr lang="en-US" dirty="0"/>
              <a:t> </a:t>
            </a:r>
            <a:r>
              <a:rPr lang="en-US" dirty="0" err="1"/>
              <a:t>rộng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600200" y="1972270"/>
            <a:ext cx="5181600" cy="9233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SELECT</a:t>
            </a:r>
            <a:r>
              <a:rPr lang="en-US" dirty="0">
                <a:solidFill>
                  <a:prstClr val="black"/>
                </a:solidFill>
              </a:rPr>
              <a:t> MANV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LUONG</a:t>
            </a:r>
            <a:r>
              <a:rPr lang="en-US" dirty="0">
                <a:solidFill>
                  <a:srgbClr val="808080"/>
                </a:solidFill>
              </a:rPr>
              <a:t>*</a:t>
            </a:r>
            <a:r>
              <a:rPr lang="en-US" dirty="0">
                <a:solidFill>
                  <a:prstClr val="black"/>
                </a:solidFill>
              </a:rPr>
              <a:t>1.1 </a:t>
            </a:r>
            <a:r>
              <a:rPr lang="en-US" dirty="0">
                <a:solidFill>
                  <a:srgbClr val="0000FF"/>
                </a:solidFill>
              </a:rPr>
              <a:t>AS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'LUONG10%'</a:t>
            </a:r>
          </a:p>
          <a:p>
            <a:r>
              <a:rPr lang="en-US" dirty="0">
                <a:solidFill>
                  <a:srgbClr val="0000FF"/>
                </a:solidFill>
              </a:rPr>
              <a:t>FROM</a:t>
            </a:r>
            <a:r>
              <a:rPr lang="en-US" dirty="0">
                <a:solidFill>
                  <a:prstClr val="black"/>
                </a:solidFill>
              </a:rPr>
              <a:t> NHANVIEN</a:t>
            </a:r>
          </a:p>
          <a:p>
            <a:r>
              <a:rPr lang="en-US" dirty="0">
                <a:solidFill>
                  <a:srgbClr val="0000FF"/>
                </a:solidFill>
              </a:rPr>
              <a:t>WHERE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PHG</a:t>
            </a:r>
            <a:r>
              <a:rPr lang="en-US" dirty="0" smtClean="0">
                <a:solidFill>
                  <a:srgbClr val="808080"/>
                </a:solidFill>
              </a:rPr>
              <a:t>=</a:t>
            </a:r>
            <a:r>
              <a:rPr lang="en-US" dirty="0" smtClean="0">
                <a:solidFill>
                  <a:srgbClr val="FF0000"/>
                </a:solidFill>
              </a:rPr>
              <a:t>5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AND</a:t>
            </a:r>
            <a:r>
              <a:rPr lang="en-US" dirty="0">
                <a:solidFill>
                  <a:prstClr val="black"/>
                </a:solidFill>
              </a:rPr>
              <a:t> PHAI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srgbClr val="FF0000"/>
                </a:solidFill>
              </a:rPr>
              <a:t>'Nam'</a:t>
            </a:r>
            <a:endParaRPr lang="en-US" dirty="0">
              <a:solidFill>
                <a:srgbClr val="CC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914400" y="4937125"/>
            <a:ext cx="8610600" cy="7016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dirty="0">
                <a:sym typeface="Symbol" pitchFamily="18" charset="2"/>
              </a:rPr>
              <a:t></a:t>
            </a:r>
            <a:r>
              <a:rPr lang="en-US" sz="2200" baseline="-25000" dirty="0">
                <a:sym typeface="Symbol" pitchFamily="18" charset="2"/>
              </a:rPr>
              <a:t>MANV,LUONG10%</a:t>
            </a:r>
            <a:r>
              <a:rPr lang="en-US" sz="2200" dirty="0">
                <a:sym typeface="Symbol" pitchFamily="18" charset="2"/>
              </a:rPr>
              <a:t>(</a:t>
            </a:r>
            <a:r>
              <a:rPr lang="en-US" sz="4000" dirty="0">
                <a:sym typeface="Symbol" pitchFamily="18" charset="2"/>
              </a:rPr>
              <a:t></a:t>
            </a:r>
            <a:r>
              <a:rPr lang="en-US" sz="2200" baseline="-25000" dirty="0">
                <a:sym typeface="Symbol" pitchFamily="18" charset="2"/>
              </a:rPr>
              <a:t>MANV,LUONG*1.1</a:t>
            </a:r>
            <a:r>
              <a:rPr lang="en-US" sz="2200" dirty="0">
                <a:sym typeface="Symbol" pitchFamily="18" charset="2"/>
              </a:rPr>
              <a:t>(</a:t>
            </a:r>
            <a:r>
              <a:rPr lang="en-US" sz="4000" dirty="0">
                <a:sym typeface="Symbol" pitchFamily="18" charset="2"/>
              </a:rPr>
              <a:t></a:t>
            </a:r>
            <a:r>
              <a:rPr lang="en-US" sz="2200" baseline="-25000" dirty="0">
                <a:sym typeface="Symbol" pitchFamily="18" charset="2"/>
              </a:rPr>
              <a:t>PHG=5</a:t>
            </a:r>
            <a:r>
              <a:rPr lang="en-US" sz="2200" b="1" baseline="-25000" dirty="0">
                <a:sym typeface="Symbol" pitchFamily="18" charset="2"/>
              </a:rPr>
              <a:t></a:t>
            </a:r>
            <a:r>
              <a:rPr lang="en-US" sz="2200" baseline="-25000" dirty="0">
                <a:sym typeface="Symbol" pitchFamily="18" charset="2"/>
              </a:rPr>
              <a:t>PHAI=‘Nam’</a:t>
            </a:r>
            <a:r>
              <a:rPr lang="en-US" sz="2200" dirty="0">
                <a:sym typeface="Symbol" pitchFamily="18" charset="2"/>
              </a:rPr>
              <a:t>(NHANVIEN)))</a:t>
            </a:r>
          </a:p>
        </p:txBody>
      </p:sp>
      <p:grpSp>
        <p:nvGrpSpPr>
          <p:cNvPr id="9" name="Group 18"/>
          <p:cNvGrpSpPr>
            <a:grpSpLocks/>
          </p:cNvGrpSpPr>
          <p:nvPr/>
        </p:nvGrpSpPr>
        <p:grpSpPr bwMode="auto">
          <a:xfrm>
            <a:off x="1752600" y="3413125"/>
            <a:ext cx="2514600" cy="1066800"/>
            <a:chOff x="1488" y="2352"/>
            <a:chExt cx="1584" cy="672"/>
          </a:xfrm>
        </p:grpSpPr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488" y="2544"/>
              <a:ext cx="15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2208" y="2352"/>
              <a:ext cx="86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LUONG10%</a:t>
              </a: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2304" y="2592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33000</a:t>
              </a:r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2304" y="2784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27500</a:t>
              </a:r>
            </a:p>
          </p:txBody>
        </p:sp>
        <p:sp>
          <p:nvSpPr>
            <p:cNvPr id="14" name="Text Box 10"/>
            <p:cNvSpPr txBox="1">
              <a:spLocks noChangeArrowheads="1"/>
            </p:cNvSpPr>
            <p:nvPr/>
          </p:nvSpPr>
          <p:spPr bwMode="auto">
            <a:xfrm>
              <a:off x="1488" y="2592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333445555</a:t>
              </a:r>
            </a:p>
          </p:txBody>
        </p:sp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1488" y="2784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987987987</a:t>
              </a:r>
            </a:p>
          </p:txBody>
        </p: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1488" y="2352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MANV</a:t>
              </a:r>
            </a:p>
          </p:txBody>
        </p:sp>
        <p:sp>
          <p:nvSpPr>
            <p:cNvPr id="17" name="Line 13"/>
            <p:cNvSpPr>
              <a:spLocks noChangeShapeType="1"/>
            </p:cNvSpPr>
            <p:nvPr/>
          </p:nvSpPr>
          <p:spPr bwMode="auto">
            <a:xfrm>
              <a:off x="2208" y="2352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84221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SELECT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46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Loại</a:t>
            </a:r>
            <a:r>
              <a:rPr lang="en-US" dirty="0"/>
              <a:t> </a:t>
            </a:r>
            <a:r>
              <a:rPr lang="en-US" dirty="0" err="1"/>
              <a:t>bỏ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trùng</a:t>
            </a:r>
            <a:r>
              <a:rPr lang="en-US" dirty="0"/>
              <a:t> </a:t>
            </a:r>
            <a:r>
              <a:rPr lang="en-US" dirty="0" err="1"/>
              <a:t>nhau</a:t>
            </a:r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133600" y="1752600"/>
            <a:ext cx="4648200" cy="133882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 </a:t>
            </a:r>
            <a:r>
              <a:rPr lang="en-US" dirty="0"/>
              <a:t>LUONG</a:t>
            </a:r>
            <a:endParaRPr lang="en-US" dirty="0">
              <a:solidFill>
                <a:srgbClr val="CC000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</a:t>
            </a:r>
            <a:endParaRPr lang="en-US" dirty="0">
              <a:solidFill>
                <a:srgbClr val="0000CC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PHG=5 </a:t>
            </a:r>
            <a:r>
              <a:rPr lang="en-US" dirty="0">
                <a:solidFill>
                  <a:srgbClr val="777777"/>
                </a:solidFill>
              </a:rPr>
              <a:t>AND</a:t>
            </a:r>
            <a:r>
              <a:rPr lang="en-US" dirty="0"/>
              <a:t> </a:t>
            </a:r>
            <a:r>
              <a:rPr lang="en-US" dirty="0" smtClean="0"/>
              <a:t>PHAI=</a:t>
            </a:r>
            <a:r>
              <a:rPr lang="en-US" dirty="0">
                <a:solidFill>
                  <a:srgbClr val="FF0000"/>
                </a:solidFill>
              </a:rPr>
              <a:t>'Nam'</a:t>
            </a:r>
            <a:endParaRPr lang="en-US" dirty="0">
              <a:solidFill>
                <a:srgbClr val="CC0000"/>
              </a:solidFill>
            </a:endParaRP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5257800" y="4191000"/>
            <a:ext cx="2819400" cy="77946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Tx/>
              <a:buChar char="-"/>
            </a:pPr>
            <a:r>
              <a:rPr lang="en-US" dirty="0"/>
              <a:t> </a:t>
            </a:r>
            <a:r>
              <a:rPr lang="en-US" dirty="0" err="1"/>
              <a:t>Tốn</a:t>
            </a:r>
            <a:r>
              <a:rPr lang="en-US" dirty="0"/>
              <a:t> chi </a:t>
            </a:r>
            <a:r>
              <a:rPr lang="en-US" dirty="0" err="1"/>
              <a:t>phí</a:t>
            </a:r>
            <a:endParaRPr lang="en-US" dirty="0"/>
          </a:p>
          <a:p>
            <a:pPr algn="l">
              <a:buFontTx/>
              <a:buChar char="-"/>
            </a:pP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muốn</a:t>
            </a:r>
            <a:r>
              <a:rPr lang="en-US" dirty="0"/>
              <a:t> </a:t>
            </a:r>
            <a:r>
              <a:rPr lang="en-US" dirty="0" err="1"/>
              <a:t>thấy</a:t>
            </a:r>
            <a:endParaRPr lang="en-US" dirty="0"/>
          </a:p>
        </p:txBody>
      </p:sp>
      <p:grpSp>
        <p:nvGrpSpPr>
          <p:cNvPr id="9" name="Group 19"/>
          <p:cNvGrpSpPr>
            <a:grpSpLocks/>
          </p:cNvGrpSpPr>
          <p:nvPr/>
        </p:nvGrpSpPr>
        <p:grpSpPr bwMode="auto">
          <a:xfrm>
            <a:off x="2590800" y="3657600"/>
            <a:ext cx="1447800" cy="1600200"/>
            <a:chOff x="1680" y="2352"/>
            <a:chExt cx="912" cy="1008"/>
          </a:xfrm>
        </p:grpSpPr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680" y="2544"/>
              <a:ext cx="9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1728" y="2352"/>
              <a:ext cx="86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LUONG</a:t>
              </a: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1824" y="2592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30000</a:t>
              </a:r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1824" y="2784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25000</a:t>
              </a:r>
            </a:p>
          </p:txBody>
        </p:sp>
        <p:sp>
          <p:nvSpPr>
            <p:cNvPr id="14" name="Text Box 17"/>
            <p:cNvSpPr txBox="1">
              <a:spLocks noChangeArrowheads="1"/>
            </p:cNvSpPr>
            <p:nvPr/>
          </p:nvSpPr>
          <p:spPr bwMode="auto">
            <a:xfrm>
              <a:off x="1824" y="2976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25000</a:t>
              </a:r>
            </a:p>
          </p:txBody>
        </p:sp>
        <p:sp>
          <p:nvSpPr>
            <p:cNvPr id="15" name="Text Box 18"/>
            <p:cNvSpPr txBox="1">
              <a:spLocks noChangeArrowheads="1"/>
            </p:cNvSpPr>
            <p:nvPr/>
          </p:nvSpPr>
          <p:spPr bwMode="auto">
            <a:xfrm>
              <a:off x="1824" y="3168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38000</a:t>
              </a:r>
            </a:p>
          </p:txBody>
        </p:sp>
      </p:grpSp>
      <p:grpSp>
        <p:nvGrpSpPr>
          <p:cNvPr id="16" name="Group 27"/>
          <p:cNvGrpSpPr>
            <a:grpSpLocks/>
          </p:cNvGrpSpPr>
          <p:nvPr/>
        </p:nvGrpSpPr>
        <p:grpSpPr bwMode="auto">
          <a:xfrm>
            <a:off x="2590800" y="3657600"/>
            <a:ext cx="1447800" cy="1295400"/>
            <a:chOff x="3312" y="2352"/>
            <a:chExt cx="912" cy="816"/>
          </a:xfrm>
        </p:grpSpPr>
        <p:sp>
          <p:nvSpPr>
            <p:cNvPr id="17" name="Line 21"/>
            <p:cNvSpPr>
              <a:spLocks noChangeShapeType="1"/>
            </p:cNvSpPr>
            <p:nvPr/>
          </p:nvSpPr>
          <p:spPr bwMode="auto">
            <a:xfrm>
              <a:off x="3312" y="2544"/>
              <a:ext cx="9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" name="Text Box 22"/>
            <p:cNvSpPr txBox="1">
              <a:spLocks noChangeArrowheads="1"/>
            </p:cNvSpPr>
            <p:nvPr/>
          </p:nvSpPr>
          <p:spPr bwMode="auto">
            <a:xfrm>
              <a:off x="3360" y="2352"/>
              <a:ext cx="86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LUONG</a:t>
              </a:r>
            </a:p>
          </p:txBody>
        </p:sp>
        <p:sp>
          <p:nvSpPr>
            <p:cNvPr id="19" name="Text Box 23"/>
            <p:cNvSpPr txBox="1">
              <a:spLocks noChangeArrowheads="1"/>
            </p:cNvSpPr>
            <p:nvPr/>
          </p:nvSpPr>
          <p:spPr bwMode="auto">
            <a:xfrm>
              <a:off x="3456" y="2592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30000</a:t>
              </a:r>
            </a:p>
          </p:txBody>
        </p:sp>
        <p:sp>
          <p:nvSpPr>
            <p:cNvPr id="20" name="Text Box 24"/>
            <p:cNvSpPr txBox="1">
              <a:spLocks noChangeArrowheads="1"/>
            </p:cNvSpPr>
            <p:nvPr/>
          </p:nvSpPr>
          <p:spPr bwMode="auto">
            <a:xfrm>
              <a:off x="3456" y="2784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25000</a:t>
              </a:r>
            </a:p>
          </p:txBody>
        </p:sp>
        <p:sp>
          <p:nvSpPr>
            <p:cNvPr id="21" name="Text Box 25"/>
            <p:cNvSpPr txBox="1">
              <a:spLocks noChangeArrowheads="1"/>
            </p:cNvSpPr>
            <p:nvPr/>
          </p:nvSpPr>
          <p:spPr bwMode="auto">
            <a:xfrm>
              <a:off x="3456" y="2976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38000</a:t>
              </a:r>
            </a:p>
          </p:txBody>
        </p:sp>
      </p:grp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2133600" y="1752600"/>
            <a:ext cx="4648200" cy="133882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 DISTINCT </a:t>
            </a:r>
            <a:r>
              <a:rPr lang="en-US" dirty="0"/>
              <a:t>LUONG</a:t>
            </a:r>
            <a:endParaRPr lang="en-US" dirty="0">
              <a:solidFill>
                <a:srgbClr val="CC000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</a:t>
            </a:r>
            <a:endParaRPr lang="en-US" dirty="0">
              <a:solidFill>
                <a:srgbClr val="0000CC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PHG=5 </a:t>
            </a:r>
            <a:r>
              <a:rPr lang="en-US" dirty="0">
                <a:solidFill>
                  <a:srgbClr val="777777"/>
                </a:solidFill>
              </a:rPr>
              <a:t>AND</a:t>
            </a:r>
            <a:r>
              <a:rPr lang="en-US" dirty="0"/>
              <a:t> </a:t>
            </a:r>
            <a:r>
              <a:rPr lang="en-US" dirty="0" smtClean="0"/>
              <a:t>PHAI=</a:t>
            </a:r>
            <a:r>
              <a:rPr lang="en-US" dirty="0">
                <a:solidFill>
                  <a:srgbClr val="FF0000"/>
                </a:solidFill>
              </a:rPr>
              <a:t>'Nam'</a:t>
            </a:r>
            <a:endParaRPr lang="en-US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583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47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Cho </a:t>
            </a:r>
            <a:r>
              <a:rPr lang="en-US" dirty="0" err="1"/>
              <a:t>biết</a:t>
            </a:r>
            <a:r>
              <a:rPr lang="en-US" dirty="0"/>
              <a:t> MANV </a:t>
            </a:r>
            <a:r>
              <a:rPr lang="en-US" dirty="0" err="1"/>
              <a:t>và</a:t>
            </a:r>
            <a:r>
              <a:rPr lang="en-US" dirty="0"/>
              <a:t> TENNV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việc</a:t>
            </a:r>
            <a:r>
              <a:rPr lang="en-US" dirty="0"/>
              <a:t> ở </a:t>
            </a:r>
            <a:r>
              <a:rPr lang="en-US" dirty="0" err="1"/>
              <a:t>phòng</a:t>
            </a:r>
            <a:r>
              <a:rPr lang="en-US" dirty="0"/>
              <a:t> </a:t>
            </a:r>
            <a:r>
              <a:rPr lang="en-US" dirty="0" smtClean="0"/>
              <a:t>‘</a:t>
            </a:r>
            <a:r>
              <a:rPr lang="en-US" dirty="0" err="1" smtClean="0"/>
              <a:t>Nghien</a:t>
            </a:r>
            <a:r>
              <a:rPr lang="en-US" dirty="0" smtClean="0"/>
              <a:t> </a:t>
            </a:r>
            <a:r>
              <a:rPr lang="en-US" dirty="0" err="1"/>
              <a:t>cuu</a:t>
            </a:r>
            <a:r>
              <a:rPr lang="en-US" dirty="0"/>
              <a:t>’</a:t>
            </a:r>
          </a:p>
          <a:p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600200" y="3914957"/>
            <a:ext cx="1524000" cy="12875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endParaRPr lang="en-US" dirty="0">
              <a:solidFill>
                <a:srgbClr val="CC0000"/>
              </a:solidFill>
            </a:endParaRPr>
          </a:p>
        </p:txBody>
      </p: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1524000" y="2362200"/>
            <a:ext cx="6172200" cy="1082675"/>
            <a:chOff x="960" y="1488"/>
            <a:chExt cx="3888" cy="682"/>
          </a:xfrm>
        </p:grpSpPr>
        <p:grpSp>
          <p:nvGrpSpPr>
            <p:cNvPr id="9" name="Group 13"/>
            <p:cNvGrpSpPr>
              <a:grpSpLocks/>
            </p:cNvGrpSpPr>
            <p:nvPr/>
          </p:nvGrpSpPr>
          <p:grpSpPr bwMode="auto">
            <a:xfrm>
              <a:off x="960" y="1488"/>
              <a:ext cx="3840" cy="346"/>
              <a:chOff x="384" y="2928"/>
              <a:chExt cx="3840" cy="346"/>
            </a:xfrm>
          </p:grpSpPr>
          <p:sp>
            <p:nvSpPr>
              <p:cNvPr id="11" name="Text Box 14"/>
              <p:cNvSpPr txBox="1">
                <a:spLocks noChangeArrowheads="1"/>
              </p:cNvSpPr>
              <p:nvPr/>
            </p:nvSpPr>
            <p:spPr bwMode="auto">
              <a:xfrm>
                <a:off x="384" y="2928"/>
                <a:ext cx="3840" cy="346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en-US" sz="2200">
                    <a:sym typeface="Symbol" pitchFamily="18" charset="2"/>
                  </a:rPr>
                  <a:t>R1 </a:t>
                </a:r>
                <a:r>
                  <a:rPr lang="en-US" sz="3000">
                    <a:sym typeface="Symbol" pitchFamily="18" charset="2"/>
                  </a:rPr>
                  <a:t></a:t>
                </a:r>
                <a:r>
                  <a:rPr lang="en-US" sz="2200">
                    <a:sym typeface="Symbol" pitchFamily="18" charset="2"/>
                  </a:rPr>
                  <a:t> </a:t>
                </a:r>
                <a:r>
                  <a:rPr lang="en-US" sz="2200"/>
                  <a:t>NHANVIEN       </a:t>
                </a:r>
                <a:r>
                  <a:rPr lang="en-US" sz="2200" baseline="-25000"/>
                  <a:t>PHG=MAPHG</a:t>
                </a:r>
                <a:r>
                  <a:rPr lang="en-US" sz="2200"/>
                  <a:t> PHONGBAN</a:t>
                </a:r>
              </a:p>
            </p:txBody>
          </p:sp>
          <p:sp>
            <p:nvSpPr>
              <p:cNvPr id="12" name="AutoShape 15"/>
              <p:cNvSpPr>
                <a:spLocks noChangeArrowheads="1"/>
              </p:cNvSpPr>
              <p:nvPr/>
            </p:nvSpPr>
            <p:spPr bwMode="auto">
              <a:xfrm rot="-5400000">
                <a:off x="2004" y="3033"/>
                <a:ext cx="120" cy="192"/>
              </a:xfrm>
              <a:prstGeom prst="flowChartCollate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10" name="Text Box 16"/>
            <p:cNvSpPr txBox="1">
              <a:spLocks noChangeArrowheads="1"/>
            </p:cNvSpPr>
            <p:nvPr/>
          </p:nvSpPr>
          <p:spPr bwMode="auto">
            <a:xfrm>
              <a:off x="960" y="1728"/>
              <a:ext cx="3888" cy="44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US" sz="2200">
                  <a:sym typeface="Symbol" pitchFamily="18" charset="2"/>
                </a:rPr>
                <a:t>KQ </a:t>
              </a:r>
              <a:r>
                <a:rPr lang="en-US" sz="3000">
                  <a:sym typeface="Symbol" pitchFamily="18" charset="2"/>
                </a:rPr>
                <a:t></a:t>
              </a:r>
              <a:r>
                <a:rPr lang="en-US">
                  <a:sym typeface="Symbol" pitchFamily="18" charset="2"/>
                </a:rPr>
                <a:t> </a:t>
              </a:r>
              <a:r>
                <a:rPr lang="en-US" sz="4000">
                  <a:sym typeface="Symbol" pitchFamily="18" charset="2"/>
                </a:rPr>
                <a:t></a:t>
              </a:r>
              <a:r>
                <a:rPr lang="en-US" sz="2200" baseline="-25000">
                  <a:sym typeface="Symbol" pitchFamily="18" charset="2"/>
                </a:rPr>
                <a:t>MANV, TENNV </a:t>
              </a:r>
              <a:r>
                <a:rPr lang="en-US" sz="2200">
                  <a:sym typeface="Symbol" pitchFamily="18" charset="2"/>
                </a:rPr>
                <a:t>(</a:t>
              </a:r>
              <a:r>
                <a:rPr lang="en-US" sz="4000">
                  <a:sym typeface="Symbol" pitchFamily="18" charset="2"/>
                </a:rPr>
                <a:t></a:t>
              </a:r>
              <a:r>
                <a:rPr lang="en-US" sz="2200" baseline="-25000">
                  <a:sym typeface="Symbol" pitchFamily="18" charset="2"/>
                </a:rPr>
                <a:t>TENPHG=‘Nghien cuu’</a:t>
              </a:r>
              <a:r>
                <a:rPr lang="en-US" sz="2200">
                  <a:sym typeface="Symbol" pitchFamily="18" charset="2"/>
                </a:rPr>
                <a:t>(R1))</a:t>
              </a:r>
            </a:p>
          </p:txBody>
        </p:sp>
      </p:grp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2667000" y="3990975"/>
            <a:ext cx="2438400" cy="36671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MANV, TENNV </a:t>
            </a: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2514600" y="4400550"/>
            <a:ext cx="3505200" cy="36671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NHANVIEN, PHONGBAN</a:t>
            </a:r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2752045" y="4814888"/>
            <a:ext cx="2590800" cy="3667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dirty="0"/>
              <a:t>TENPHG=</a:t>
            </a:r>
            <a:r>
              <a:rPr lang="en-US" dirty="0">
                <a:solidFill>
                  <a:srgbClr val="CC0000"/>
                </a:solidFill>
              </a:rPr>
              <a:t>‘</a:t>
            </a:r>
            <a:r>
              <a:rPr lang="en-US" dirty="0" err="1">
                <a:solidFill>
                  <a:srgbClr val="CC0000"/>
                </a:solidFill>
              </a:rPr>
              <a:t>Nghien</a:t>
            </a:r>
            <a:r>
              <a:rPr lang="en-US" dirty="0">
                <a:solidFill>
                  <a:srgbClr val="CC0000"/>
                </a:solidFill>
              </a:rPr>
              <a:t> </a:t>
            </a:r>
            <a:r>
              <a:rPr lang="en-US" dirty="0" err="1">
                <a:solidFill>
                  <a:srgbClr val="CC0000"/>
                </a:solidFill>
              </a:rPr>
              <a:t>cuu</a:t>
            </a:r>
            <a:r>
              <a:rPr lang="en-US" dirty="0">
                <a:solidFill>
                  <a:srgbClr val="CC0000"/>
                </a:solidFill>
              </a:rPr>
              <a:t>’</a:t>
            </a:r>
          </a:p>
        </p:txBody>
      </p:sp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5876245" y="4814888"/>
            <a:ext cx="1905000" cy="3667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dirty="0"/>
              <a:t>PHG=MAPHG</a:t>
            </a:r>
            <a:endParaRPr lang="en-US" dirty="0">
              <a:solidFill>
                <a:srgbClr val="CC0000"/>
              </a:solidFill>
            </a:endParaRP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5190445" y="4814888"/>
            <a:ext cx="762000" cy="3667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>
                <a:solidFill>
                  <a:srgbClr val="777777"/>
                </a:solidFill>
              </a:rPr>
              <a:t>AND</a:t>
            </a:r>
            <a:endParaRPr lang="en-US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7168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  <p:bldP spid="15" grpId="0"/>
      <p:bldP spid="16" grpId="0"/>
      <p:bldP spid="1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Mệnh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smtClean="0"/>
              <a:t> WHERE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48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524000" y="2300288"/>
            <a:ext cx="5638800" cy="12875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</a:t>
            </a:r>
            <a:r>
              <a:rPr lang="en-US" dirty="0"/>
              <a:t>NHANVIEN, PHONGBAN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 </a:t>
            </a:r>
            <a:r>
              <a:rPr lang="en-US" dirty="0"/>
              <a:t>TENPHG=</a:t>
            </a:r>
            <a:r>
              <a:rPr lang="en-US" dirty="0">
                <a:solidFill>
                  <a:srgbClr val="CC0000"/>
                </a:solidFill>
              </a:rPr>
              <a:t>‘</a:t>
            </a:r>
            <a:r>
              <a:rPr lang="en-US" dirty="0" err="1">
                <a:solidFill>
                  <a:srgbClr val="CC0000"/>
                </a:solidFill>
              </a:rPr>
              <a:t>Nghien</a:t>
            </a:r>
            <a:r>
              <a:rPr lang="en-US" dirty="0">
                <a:solidFill>
                  <a:srgbClr val="CC0000"/>
                </a:solidFill>
              </a:rPr>
              <a:t> </a:t>
            </a:r>
            <a:r>
              <a:rPr lang="en-US" dirty="0" err="1">
                <a:solidFill>
                  <a:srgbClr val="CC0000"/>
                </a:solidFill>
              </a:rPr>
              <a:t>cuu</a:t>
            </a:r>
            <a:r>
              <a:rPr lang="en-US" dirty="0">
                <a:solidFill>
                  <a:srgbClr val="CC0000"/>
                </a:solidFill>
              </a:rPr>
              <a:t>’ </a:t>
            </a:r>
            <a:r>
              <a:rPr lang="en-US" dirty="0">
                <a:solidFill>
                  <a:srgbClr val="777777"/>
                </a:solidFill>
              </a:rPr>
              <a:t>AND </a:t>
            </a:r>
            <a:r>
              <a:rPr lang="en-US" dirty="0"/>
              <a:t>PHG=MAPHG</a:t>
            </a:r>
            <a:endParaRPr lang="en-US" dirty="0">
              <a:solidFill>
                <a:srgbClr val="777777"/>
              </a:solidFill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2438400" y="3191653"/>
            <a:ext cx="2286000" cy="381000"/>
          </a:xfrm>
          <a:prstGeom prst="rect">
            <a:avLst/>
          </a:prstGeom>
          <a:noFill/>
          <a:ln w="19050" algn="ctr">
            <a:solidFill>
              <a:srgbClr val="0070C0"/>
            </a:solidFill>
            <a:prstDash val="dash"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5257800" y="3191653"/>
            <a:ext cx="1578934" cy="381000"/>
          </a:xfrm>
          <a:prstGeom prst="rect">
            <a:avLst/>
          </a:prstGeom>
          <a:noFill/>
          <a:ln w="19050" algn="ctr">
            <a:solidFill>
              <a:srgbClr val="0070C0"/>
            </a:solidFill>
            <a:prstDash val="dash"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6172200" y="2376488"/>
            <a:ext cx="1676400" cy="3048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Biểu thức luận lý</a:t>
            </a:r>
          </a:p>
        </p:txBody>
      </p:sp>
      <p:sp>
        <p:nvSpPr>
          <p:cNvPr id="11" name="Line 19"/>
          <p:cNvSpPr>
            <a:spLocks noChangeShapeType="1"/>
          </p:cNvSpPr>
          <p:nvPr/>
        </p:nvSpPr>
        <p:spPr bwMode="auto">
          <a:xfrm flipV="1">
            <a:off x="4724400" y="2605088"/>
            <a:ext cx="1600200" cy="671512"/>
          </a:xfrm>
          <a:prstGeom prst="line">
            <a:avLst/>
          </a:prstGeom>
          <a:noFill/>
          <a:ln w="19050">
            <a:solidFill>
              <a:srgbClr val="0070C0"/>
            </a:solidFill>
            <a:prstDash val="dash"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2" name="Line 20"/>
          <p:cNvSpPr>
            <a:spLocks noChangeShapeType="1"/>
          </p:cNvSpPr>
          <p:nvPr/>
        </p:nvSpPr>
        <p:spPr bwMode="auto">
          <a:xfrm flipH="1">
            <a:off x="5867400" y="2605088"/>
            <a:ext cx="457200" cy="595312"/>
          </a:xfrm>
          <a:prstGeom prst="line">
            <a:avLst/>
          </a:prstGeom>
          <a:noFill/>
          <a:ln w="19050">
            <a:solidFill>
              <a:srgbClr val="0070C0"/>
            </a:solidFill>
            <a:prstDash val="dash"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>
            <a:off x="3429000" y="3595688"/>
            <a:ext cx="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4" name="Line 22"/>
          <p:cNvSpPr>
            <a:spLocks noChangeShapeType="1"/>
          </p:cNvSpPr>
          <p:nvPr/>
        </p:nvSpPr>
        <p:spPr bwMode="auto">
          <a:xfrm>
            <a:off x="5943600" y="3595688"/>
            <a:ext cx="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5" name="Text Box 23"/>
          <p:cNvSpPr txBox="1">
            <a:spLocks noChangeArrowheads="1"/>
          </p:cNvSpPr>
          <p:nvPr/>
        </p:nvSpPr>
        <p:spPr bwMode="auto">
          <a:xfrm>
            <a:off x="2971800" y="4114800"/>
            <a:ext cx="990600" cy="36671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TRUE</a:t>
            </a:r>
          </a:p>
        </p:txBody>
      </p:sp>
      <p:sp>
        <p:nvSpPr>
          <p:cNvPr id="16" name="Text Box 24"/>
          <p:cNvSpPr txBox="1">
            <a:spLocks noChangeArrowheads="1"/>
          </p:cNvSpPr>
          <p:nvPr/>
        </p:nvSpPr>
        <p:spPr bwMode="auto">
          <a:xfrm>
            <a:off x="5486400" y="4129088"/>
            <a:ext cx="990600" cy="3667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16999452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49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ưu</a:t>
            </a:r>
            <a:r>
              <a:rPr lang="en-US" dirty="0"/>
              <a:t> </a:t>
            </a:r>
            <a:r>
              <a:rPr lang="en-US" dirty="0" err="1"/>
              <a:t>tiên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914400" y="1676400"/>
            <a:ext cx="7772400" cy="216982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</a:t>
            </a:r>
            <a:r>
              <a:rPr lang="en-US" dirty="0"/>
              <a:t>NHANVIEN, PHONGBAN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 </a:t>
            </a:r>
            <a:r>
              <a:rPr lang="en-US" dirty="0"/>
              <a:t>(TENPHG=</a:t>
            </a:r>
            <a:r>
              <a:rPr lang="en-US" dirty="0">
                <a:solidFill>
                  <a:srgbClr val="CC0000"/>
                </a:solidFill>
              </a:rPr>
              <a:t>‘</a:t>
            </a:r>
            <a:r>
              <a:rPr lang="en-US" dirty="0" err="1">
                <a:solidFill>
                  <a:srgbClr val="CC0000"/>
                </a:solidFill>
              </a:rPr>
              <a:t>Nghien</a:t>
            </a:r>
            <a:r>
              <a:rPr lang="en-US" dirty="0">
                <a:solidFill>
                  <a:srgbClr val="CC0000"/>
                </a:solidFill>
              </a:rPr>
              <a:t> </a:t>
            </a:r>
            <a:r>
              <a:rPr lang="en-US" dirty="0" err="1">
                <a:solidFill>
                  <a:srgbClr val="CC0000"/>
                </a:solidFill>
              </a:rPr>
              <a:t>cuu</a:t>
            </a:r>
            <a:r>
              <a:rPr lang="en-US" dirty="0">
                <a:solidFill>
                  <a:srgbClr val="CC0000"/>
                </a:solidFill>
              </a:rPr>
              <a:t>’</a:t>
            </a:r>
            <a:r>
              <a:rPr lang="en-US" dirty="0"/>
              <a:t> </a:t>
            </a:r>
            <a:r>
              <a:rPr lang="en-US" dirty="0">
                <a:solidFill>
                  <a:srgbClr val="777777"/>
                </a:solidFill>
              </a:rPr>
              <a:t>OR</a:t>
            </a:r>
            <a:r>
              <a:rPr lang="en-US" dirty="0"/>
              <a:t> TENPHG=</a:t>
            </a:r>
            <a:r>
              <a:rPr lang="en-US" dirty="0">
                <a:solidFill>
                  <a:srgbClr val="CC0000"/>
                </a:solidFill>
              </a:rPr>
              <a:t>‘</a:t>
            </a:r>
            <a:r>
              <a:rPr lang="en-US" dirty="0" err="1">
                <a:solidFill>
                  <a:srgbClr val="CC0000"/>
                </a:solidFill>
              </a:rPr>
              <a:t>Quan</a:t>
            </a:r>
            <a:r>
              <a:rPr lang="en-US" dirty="0">
                <a:solidFill>
                  <a:srgbClr val="CC0000"/>
                </a:solidFill>
              </a:rPr>
              <a:t> </a:t>
            </a:r>
            <a:r>
              <a:rPr lang="en-US" dirty="0" err="1">
                <a:solidFill>
                  <a:srgbClr val="CC0000"/>
                </a:solidFill>
              </a:rPr>
              <a:t>ly</a:t>
            </a:r>
            <a:r>
              <a:rPr lang="en-US" dirty="0">
                <a:solidFill>
                  <a:srgbClr val="CC0000"/>
                </a:solidFill>
              </a:rPr>
              <a:t>’</a:t>
            </a:r>
            <a:r>
              <a:rPr lang="en-US" dirty="0"/>
              <a:t>)</a:t>
            </a:r>
            <a:r>
              <a:rPr lang="en-US" dirty="0">
                <a:solidFill>
                  <a:srgbClr val="CC0000"/>
                </a:solidFill>
              </a:rPr>
              <a:t> </a:t>
            </a:r>
            <a:endParaRPr lang="en-US" dirty="0" smtClean="0">
              <a:solidFill>
                <a:srgbClr val="CC0000"/>
              </a:solidFill>
            </a:endParaRPr>
          </a:p>
          <a:p>
            <a:pPr marL="914400" algn="l">
              <a:lnSpc>
                <a:spcPct val="150000"/>
              </a:lnSpc>
            </a:pPr>
            <a:r>
              <a:rPr lang="en-US" dirty="0" smtClean="0">
                <a:solidFill>
                  <a:srgbClr val="777777"/>
                </a:solidFill>
              </a:rPr>
              <a:t>AND </a:t>
            </a:r>
            <a:r>
              <a:rPr lang="en-US" dirty="0"/>
              <a:t>PHG=MAPHG</a:t>
            </a:r>
          </a:p>
          <a:p>
            <a:pPr algn="l">
              <a:lnSpc>
                <a:spcPct val="150000"/>
              </a:lnSpc>
            </a:pPr>
            <a:endParaRPr lang="en-US" dirty="0">
              <a:solidFill>
                <a:srgbClr val="7777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3793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Giới</a:t>
            </a:r>
            <a:r>
              <a:rPr lang="en-US" dirty="0"/>
              <a:t> </a:t>
            </a:r>
            <a:r>
              <a:rPr lang="en-US" dirty="0" err="1"/>
              <a:t>thiệu</a:t>
            </a:r>
            <a:r>
              <a:rPr lang="en-US" dirty="0"/>
              <a:t> SQL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Ngôn</a:t>
            </a:r>
            <a:r>
              <a:rPr lang="en-US" dirty="0" smtClean="0"/>
              <a:t> </a:t>
            </a:r>
            <a:r>
              <a:rPr lang="en-US" dirty="0" err="1" smtClean="0"/>
              <a:t>ngữ</a:t>
            </a:r>
            <a:r>
              <a:rPr lang="en-US" dirty="0" smtClean="0"/>
              <a:t> SQL </a:t>
            </a:r>
            <a:r>
              <a:rPr lang="en-US" dirty="0" err="1" smtClean="0"/>
              <a:t>gồm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nhóm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(DDL)</a:t>
            </a:r>
          </a:p>
          <a:p>
            <a:pPr lvl="1"/>
            <a:r>
              <a:rPr lang="en-US" dirty="0" err="1"/>
              <a:t>Thao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(DML)</a:t>
            </a:r>
          </a:p>
          <a:p>
            <a:pPr lvl="1"/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khung</a:t>
            </a:r>
            <a:r>
              <a:rPr lang="en-US" dirty="0"/>
              <a:t> </a:t>
            </a:r>
            <a:r>
              <a:rPr lang="en-US" dirty="0" err="1"/>
              <a:t>nhìn</a:t>
            </a:r>
            <a:endParaRPr lang="en-US" dirty="0"/>
          </a:p>
          <a:p>
            <a:pPr lvl="1"/>
            <a:r>
              <a:rPr lang="en-US" dirty="0" err="1"/>
              <a:t>Ràng</a:t>
            </a:r>
            <a:r>
              <a:rPr lang="en-US" dirty="0"/>
              <a:t> </a:t>
            </a:r>
            <a:r>
              <a:rPr lang="en-US" dirty="0" err="1"/>
              <a:t>buộc</a:t>
            </a:r>
            <a:r>
              <a:rPr lang="en-US" dirty="0"/>
              <a:t> </a:t>
            </a:r>
            <a:r>
              <a:rPr lang="en-US" dirty="0" err="1"/>
              <a:t>toàn</a:t>
            </a:r>
            <a:r>
              <a:rPr lang="en-US" dirty="0"/>
              <a:t> </a:t>
            </a:r>
            <a:r>
              <a:rPr lang="en-US" dirty="0" err="1" smtClean="0"/>
              <a:t>vẹn</a:t>
            </a:r>
            <a:endParaRPr lang="en-US" dirty="0"/>
          </a:p>
          <a:p>
            <a:pPr lvl="1"/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quyền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bảo</a:t>
            </a:r>
            <a:r>
              <a:rPr lang="en-US" dirty="0"/>
              <a:t> </a:t>
            </a:r>
            <a:r>
              <a:rPr lang="en-US" dirty="0" err="1"/>
              <a:t>mật</a:t>
            </a:r>
            <a:endParaRPr lang="en-US" dirty="0"/>
          </a:p>
          <a:p>
            <a:pPr lvl="1"/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khiển</a:t>
            </a:r>
            <a:r>
              <a:rPr lang="en-US" dirty="0"/>
              <a:t> </a:t>
            </a:r>
            <a:r>
              <a:rPr lang="en-US" dirty="0" err="1"/>
              <a:t>giao</a:t>
            </a:r>
            <a:r>
              <a:rPr lang="en-US" dirty="0"/>
              <a:t> </a:t>
            </a:r>
            <a:r>
              <a:rPr lang="en-US" dirty="0" err="1" smtClean="0"/>
              <a:t>tác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5839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50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Between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Not between</a:t>
            </a:r>
          </a:p>
          <a:p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990600" y="1497370"/>
            <a:ext cx="5181600" cy="175432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</a:t>
            </a:r>
            <a:r>
              <a:rPr lang="en-US" dirty="0"/>
              <a:t>NHANVIEN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 </a:t>
            </a:r>
            <a:r>
              <a:rPr lang="en-US" dirty="0"/>
              <a:t>LUONG</a:t>
            </a:r>
            <a:r>
              <a:rPr lang="en-US" dirty="0" smtClean="0"/>
              <a:t>&gt;=20000 </a:t>
            </a:r>
            <a:r>
              <a:rPr lang="en-US" dirty="0">
                <a:solidFill>
                  <a:srgbClr val="777777"/>
                </a:solidFill>
              </a:rPr>
              <a:t>AND</a:t>
            </a:r>
            <a:r>
              <a:rPr lang="en-US" dirty="0"/>
              <a:t> </a:t>
            </a:r>
            <a:r>
              <a:rPr lang="en-US" dirty="0" smtClean="0"/>
              <a:t>LUONG&lt;=30000</a:t>
            </a:r>
            <a:endParaRPr lang="en-US" dirty="0"/>
          </a:p>
          <a:p>
            <a:pPr algn="l">
              <a:lnSpc>
                <a:spcPct val="150000"/>
              </a:lnSpc>
            </a:pPr>
            <a:endParaRPr lang="en-US" dirty="0">
              <a:solidFill>
                <a:srgbClr val="777777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657600" y="2895600"/>
            <a:ext cx="5181600" cy="17030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</a:t>
            </a:r>
            <a:r>
              <a:rPr lang="en-US" dirty="0"/>
              <a:t>NHANVIEN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 </a:t>
            </a:r>
            <a:r>
              <a:rPr lang="en-US" dirty="0"/>
              <a:t>LUONG </a:t>
            </a:r>
            <a:r>
              <a:rPr lang="en-US" dirty="0">
                <a:solidFill>
                  <a:srgbClr val="777777"/>
                </a:solidFill>
              </a:rPr>
              <a:t>BETWEEN</a:t>
            </a:r>
            <a:r>
              <a:rPr lang="en-US" dirty="0"/>
              <a:t> 20000 </a:t>
            </a:r>
            <a:r>
              <a:rPr lang="en-US" dirty="0">
                <a:solidFill>
                  <a:srgbClr val="777777"/>
                </a:solidFill>
              </a:rPr>
              <a:t>AND</a:t>
            </a:r>
            <a:r>
              <a:rPr lang="en-US" dirty="0"/>
              <a:t> 30000</a:t>
            </a:r>
          </a:p>
          <a:p>
            <a:pPr algn="l">
              <a:lnSpc>
                <a:spcPct val="150000"/>
              </a:lnSpc>
            </a:pPr>
            <a:endParaRPr lang="en-US" dirty="0">
              <a:solidFill>
                <a:srgbClr val="777777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143000" y="4876800"/>
            <a:ext cx="6477000" cy="17030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</a:t>
            </a:r>
            <a:r>
              <a:rPr lang="en-US" dirty="0"/>
              <a:t>NHANVIEN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 </a:t>
            </a:r>
            <a:r>
              <a:rPr lang="en-US" dirty="0"/>
              <a:t>LUONG </a:t>
            </a:r>
            <a:r>
              <a:rPr lang="en-US" dirty="0">
                <a:solidFill>
                  <a:srgbClr val="777777"/>
                </a:solidFill>
              </a:rPr>
              <a:t>NOT BETWEEN</a:t>
            </a:r>
            <a:r>
              <a:rPr lang="en-US" dirty="0"/>
              <a:t> 20000 </a:t>
            </a:r>
            <a:r>
              <a:rPr lang="en-US" dirty="0">
                <a:solidFill>
                  <a:srgbClr val="777777"/>
                </a:solidFill>
              </a:rPr>
              <a:t>AND</a:t>
            </a:r>
            <a:r>
              <a:rPr lang="en-US" dirty="0"/>
              <a:t> 30000</a:t>
            </a:r>
          </a:p>
          <a:p>
            <a:pPr algn="l">
              <a:lnSpc>
                <a:spcPct val="150000"/>
              </a:lnSpc>
            </a:pPr>
            <a:endParaRPr lang="en-US" dirty="0">
              <a:solidFill>
                <a:srgbClr val="7777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5613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51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Like</a:t>
            </a:r>
          </a:p>
          <a:p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676400" y="1671638"/>
            <a:ext cx="5181600" cy="17030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</a:t>
            </a:r>
            <a:r>
              <a:rPr lang="en-US" dirty="0"/>
              <a:t>NHANVIEN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 </a:t>
            </a:r>
            <a:r>
              <a:rPr lang="en-US" dirty="0"/>
              <a:t>DCHI </a:t>
            </a:r>
            <a:r>
              <a:rPr lang="en-US" dirty="0">
                <a:solidFill>
                  <a:srgbClr val="777777"/>
                </a:solidFill>
              </a:rPr>
              <a:t>LIKE</a:t>
            </a:r>
            <a:r>
              <a:rPr lang="en-US" dirty="0"/>
              <a:t> </a:t>
            </a:r>
            <a:r>
              <a:rPr lang="en-US" dirty="0">
                <a:solidFill>
                  <a:srgbClr val="CC0000"/>
                </a:solidFill>
              </a:rPr>
              <a:t>‘Nguyen _ _ _ _’</a:t>
            </a:r>
          </a:p>
          <a:p>
            <a:pPr algn="l">
              <a:lnSpc>
                <a:spcPct val="150000"/>
              </a:lnSpc>
            </a:pPr>
            <a:endParaRPr lang="en-US" dirty="0">
              <a:solidFill>
                <a:srgbClr val="777777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676400" y="3581400"/>
            <a:ext cx="5181600" cy="17030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</a:t>
            </a:r>
            <a:r>
              <a:rPr lang="en-US" dirty="0"/>
              <a:t>NHANVIEN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 </a:t>
            </a:r>
            <a:r>
              <a:rPr lang="en-US" dirty="0"/>
              <a:t>DCHI </a:t>
            </a:r>
            <a:r>
              <a:rPr lang="en-US" dirty="0">
                <a:solidFill>
                  <a:srgbClr val="777777"/>
                </a:solidFill>
              </a:rPr>
              <a:t>LIKE</a:t>
            </a:r>
            <a:r>
              <a:rPr lang="en-US" dirty="0"/>
              <a:t> </a:t>
            </a:r>
            <a:r>
              <a:rPr lang="en-US" dirty="0">
                <a:solidFill>
                  <a:srgbClr val="CC0000"/>
                </a:solidFill>
              </a:rPr>
              <a:t>‘Nguyen %’</a:t>
            </a:r>
          </a:p>
          <a:p>
            <a:pPr algn="l">
              <a:lnSpc>
                <a:spcPct val="150000"/>
              </a:lnSpc>
            </a:pPr>
            <a:endParaRPr lang="en-US" dirty="0">
              <a:solidFill>
                <a:srgbClr val="777777"/>
              </a:solidFill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4876800" y="4719638"/>
            <a:ext cx="762000" cy="609600"/>
          </a:xfrm>
          <a:prstGeom prst="line">
            <a:avLst/>
          </a:prstGeom>
          <a:noFill/>
          <a:ln w="22225">
            <a:solidFill>
              <a:srgbClr val="0070C0"/>
            </a:solidFill>
            <a:prstDash val="dash"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5029200" y="5334000"/>
            <a:ext cx="1600200" cy="3048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 err="1">
                <a:solidFill>
                  <a:srgbClr val="0070C0"/>
                </a:solidFill>
              </a:rPr>
              <a:t>Chuỗi</a:t>
            </a:r>
            <a:r>
              <a:rPr lang="en-US" sz="1400" dirty="0">
                <a:solidFill>
                  <a:srgbClr val="0070C0"/>
                </a:solidFill>
              </a:rPr>
              <a:t> </a:t>
            </a:r>
            <a:r>
              <a:rPr lang="en-US" sz="1400" dirty="0" err="1">
                <a:solidFill>
                  <a:srgbClr val="0070C0"/>
                </a:solidFill>
              </a:rPr>
              <a:t>bất</a:t>
            </a:r>
            <a:r>
              <a:rPr lang="en-US" sz="1400" dirty="0">
                <a:solidFill>
                  <a:srgbClr val="0070C0"/>
                </a:solidFill>
              </a:rPr>
              <a:t> </a:t>
            </a:r>
            <a:r>
              <a:rPr lang="en-US" sz="1400" dirty="0" err="1">
                <a:solidFill>
                  <a:srgbClr val="0070C0"/>
                </a:solidFill>
              </a:rPr>
              <a:t>kỳ</a:t>
            </a:r>
            <a:endParaRPr lang="en-US" sz="1400" dirty="0">
              <a:solidFill>
                <a:srgbClr val="0070C0"/>
              </a:solidFill>
            </a:endParaRPr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>
            <a:off x="4800600" y="2967038"/>
            <a:ext cx="914400" cy="461962"/>
          </a:xfrm>
          <a:prstGeom prst="line">
            <a:avLst/>
          </a:prstGeom>
          <a:noFill/>
          <a:ln w="22225">
            <a:solidFill>
              <a:srgbClr val="0070C0"/>
            </a:solidFill>
            <a:prstDash val="dash"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5105400" y="3424238"/>
            <a:ext cx="1600200" cy="3048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dirty="0" err="1">
                <a:solidFill>
                  <a:srgbClr val="0070C0"/>
                </a:solidFill>
              </a:rPr>
              <a:t>Ký</a:t>
            </a:r>
            <a:r>
              <a:rPr lang="en-US" sz="1400" dirty="0">
                <a:solidFill>
                  <a:srgbClr val="0070C0"/>
                </a:solidFill>
              </a:rPr>
              <a:t> </a:t>
            </a:r>
            <a:r>
              <a:rPr lang="en-US" sz="1400" dirty="0" err="1">
                <a:solidFill>
                  <a:srgbClr val="0070C0"/>
                </a:solidFill>
              </a:rPr>
              <a:t>tự</a:t>
            </a:r>
            <a:r>
              <a:rPr lang="en-US" sz="1400" dirty="0">
                <a:solidFill>
                  <a:srgbClr val="0070C0"/>
                </a:solidFill>
              </a:rPr>
              <a:t> </a:t>
            </a:r>
            <a:r>
              <a:rPr lang="en-US" sz="1400" dirty="0" err="1">
                <a:solidFill>
                  <a:srgbClr val="0070C0"/>
                </a:solidFill>
              </a:rPr>
              <a:t>bất</a:t>
            </a:r>
            <a:r>
              <a:rPr lang="en-US" sz="1400" dirty="0">
                <a:solidFill>
                  <a:srgbClr val="0070C0"/>
                </a:solidFill>
              </a:rPr>
              <a:t> </a:t>
            </a:r>
            <a:r>
              <a:rPr lang="en-US" sz="1400" dirty="0" err="1">
                <a:solidFill>
                  <a:srgbClr val="0070C0"/>
                </a:solidFill>
              </a:rPr>
              <a:t>kỳ</a:t>
            </a:r>
            <a:endParaRPr lang="en-US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0743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52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Not like</a:t>
            </a:r>
          </a:p>
          <a:p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676400" y="1568808"/>
            <a:ext cx="5181600" cy="17030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SELECT</a:t>
            </a:r>
            <a:r>
              <a:rPr lang="en-US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FROM </a:t>
            </a:r>
            <a:r>
              <a:rPr lang="en-US"/>
              <a:t>NHANVIEN</a:t>
            </a:r>
            <a:endParaRPr lang="en-US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WHERE </a:t>
            </a:r>
            <a:r>
              <a:rPr lang="en-US"/>
              <a:t>HONV </a:t>
            </a:r>
            <a:r>
              <a:rPr lang="en-US">
                <a:solidFill>
                  <a:srgbClr val="777777"/>
                </a:solidFill>
              </a:rPr>
              <a:t>LIKE</a:t>
            </a:r>
            <a:r>
              <a:rPr lang="en-US"/>
              <a:t> </a:t>
            </a:r>
            <a:r>
              <a:rPr lang="en-US">
                <a:solidFill>
                  <a:srgbClr val="CC0000"/>
                </a:solidFill>
              </a:rPr>
              <a:t>‘Nguyen’</a:t>
            </a:r>
          </a:p>
          <a:p>
            <a:pPr algn="l">
              <a:lnSpc>
                <a:spcPct val="150000"/>
              </a:lnSpc>
            </a:pPr>
            <a:endParaRPr lang="en-US">
              <a:solidFill>
                <a:srgbClr val="777777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676400" y="3478570"/>
            <a:ext cx="5181600" cy="17030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</a:t>
            </a:r>
            <a:r>
              <a:rPr lang="en-US" dirty="0"/>
              <a:t>NHANVIEN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</a:t>
            </a:r>
            <a:r>
              <a:rPr lang="en-US"/>
              <a:t>HONV </a:t>
            </a:r>
            <a:r>
              <a:rPr lang="en-US" smtClean="0">
                <a:solidFill>
                  <a:srgbClr val="777777"/>
                </a:solidFill>
              </a:rPr>
              <a:t>NOT </a:t>
            </a:r>
            <a:r>
              <a:rPr lang="en-US" dirty="0">
                <a:solidFill>
                  <a:srgbClr val="777777"/>
                </a:solidFill>
              </a:rPr>
              <a:t>LIKE</a:t>
            </a:r>
            <a:r>
              <a:rPr lang="en-US" dirty="0"/>
              <a:t> </a:t>
            </a:r>
            <a:r>
              <a:rPr lang="en-US" dirty="0">
                <a:solidFill>
                  <a:srgbClr val="CC0000"/>
                </a:solidFill>
              </a:rPr>
              <a:t>‘Nguyen’</a:t>
            </a:r>
          </a:p>
          <a:p>
            <a:pPr algn="l">
              <a:lnSpc>
                <a:spcPct val="150000"/>
              </a:lnSpc>
            </a:pPr>
            <a:endParaRPr lang="en-US" dirty="0">
              <a:solidFill>
                <a:srgbClr val="7777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5448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53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Escape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524000" y="1954570"/>
            <a:ext cx="5638800" cy="175432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</a:t>
            </a:r>
            <a:r>
              <a:rPr lang="en-US" dirty="0"/>
              <a:t>NHANVIEN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 </a:t>
            </a:r>
            <a:r>
              <a:rPr lang="en-US" dirty="0"/>
              <a:t>DCHI </a:t>
            </a:r>
            <a:r>
              <a:rPr lang="en-US" dirty="0">
                <a:solidFill>
                  <a:srgbClr val="777777"/>
                </a:solidFill>
              </a:rPr>
              <a:t>LIKE</a:t>
            </a:r>
            <a:r>
              <a:rPr lang="en-US" dirty="0"/>
              <a:t> </a:t>
            </a:r>
            <a:r>
              <a:rPr lang="en-US" dirty="0">
                <a:solidFill>
                  <a:srgbClr val="CC0000"/>
                </a:solidFill>
              </a:rPr>
              <a:t>‘% </a:t>
            </a:r>
            <a:r>
              <a:rPr lang="en-US" dirty="0" err="1">
                <a:solidFill>
                  <a:srgbClr val="CC0000"/>
                </a:solidFill>
              </a:rPr>
              <a:t>Nguyen</a:t>
            </a:r>
            <a:r>
              <a:rPr lang="en-US" b="1" dirty="0" err="1">
                <a:solidFill>
                  <a:srgbClr val="00B050"/>
                </a:solidFill>
              </a:rPr>
              <a:t>s</a:t>
            </a:r>
            <a:r>
              <a:rPr lang="en-US" dirty="0">
                <a:solidFill>
                  <a:srgbClr val="CC0000"/>
                </a:solidFill>
              </a:rPr>
              <a:t>_%’  </a:t>
            </a:r>
            <a:r>
              <a:rPr lang="en-US" dirty="0">
                <a:solidFill>
                  <a:srgbClr val="0000CC"/>
                </a:solidFill>
              </a:rPr>
              <a:t>ESCAPE</a:t>
            </a:r>
            <a:r>
              <a:rPr lang="en-US" dirty="0">
                <a:solidFill>
                  <a:srgbClr val="CC0000"/>
                </a:solidFill>
              </a:rPr>
              <a:t> ‘s’</a:t>
            </a:r>
          </a:p>
          <a:p>
            <a:pPr algn="l">
              <a:lnSpc>
                <a:spcPct val="150000"/>
              </a:lnSpc>
            </a:pPr>
            <a:endParaRPr lang="en-US" dirty="0">
              <a:solidFill>
                <a:srgbClr val="777777"/>
              </a:solidFill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038600" y="3962400"/>
            <a:ext cx="1371600" cy="36671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CC0000"/>
                </a:solidFill>
              </a:rPr>
              <a:t>‘Nguyen_’</a:t>
            </a:r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4648200" y="3352800"/>
            <a:ext cx="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913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54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giờ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066800" y="1614487"/>
            <a:ext cx="7162800" cy="12875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</a:t>
            </a:r>
            <a:r>
              <a:rPr lang="en-US" dirty="0"/>
              <a:t>NHANVIEN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NGSINH </a:t>
            </a:r>
            <a:r>
              <a:rPr lang="en-US" dirty="0">
                <a:solidFill>
                  <a:srgbClr val="777777"/>
                </a:solidFill>
              </a:rPr>
              <a:t>BETWEEN</a:t>
            </a:r>
            <a:r>
              <a:rPr lang="en-US" dirty="0"/>
              <a:t> </a:t>
            </a:r>
            <a:r>
              <a:rPr lang="en-US" dirty="0">
                <a:solidFill>
                  <a:srgbClr val="CC0000"/>
                </a:solidFill>
              </a:rPr>
              <a:t>‘1955-12-08’</a:t>
            </a:r>
            <a:r>
              <a:rPr lang="en-US" dirty="0"/>
              <a:t> </a:t>
            </a:r>
            <a:r>
              <a:rPr lang="en-US" dirty="0">
                <a:solidFill>
                  <a:srgbClr val="777777"/>
                </a:solidFill>
              </a:rPr>
              <a:t>AND</a:t>
            </a:r>
            <a:r>
              <a:rPr lang="en-US" dirty="0"/>
              <a:t> </a:t>
            </a:r>
            <a:r>
              <a:rPr lang="en-US" dirty="0">
                <a:solidFill>
                  <a:srgbClr val="CC0000"/>
                </a:solidFill>
              </a:rPr>
              <a:t>‘1966-07-19’</a:t>
            </a:r>
            <a:endParaRPr lang="en-US" dirty="0">
              <a:solidFill>
                <a:srgbClr val="777777"/>
              </a:solidFill>
            </a:endParaRPr>
          </a:p>
        </p:txBody>
      </p:sp>
      <p:grpSp>
        <p:nvGrpSpPr>
          <p:cNvPr id="8" name="Group 26"/>
          <p:cNvGrpSpPr>
            <a:grpSpLocks/>
          </p:cNvGrpSpPr>
          <p:nvPr/>
        </p:nvGrpSpPr>
        <p:grpSpPr bwMode="auto">
          <a:xfrm>
            <a:off x="914400" y="3533775"/>
            <a:ext cx="3048000" cy="1128712"/>
            <a:chOff x="720" y="2889"/>
            <a:chExt cx="1920" cy="711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728" y="2937"/>
              <a:ext cx="91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dirty="0"/>
                <a:t>YYYY-MM-DD</a:t>
              </a:r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1728" y="3168"/>
              <a:ext cx="91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MM/DD/YYYY</a:t>
              </a:r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720" y="2889"/>
              <a:ext cx="1584" cy="23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rgbClr val="CC0000"/>
                  </a:solidFill>
                </a:rPr>
                <a:t>‘1955-12-08’</a:t>
              </a: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720" y="3120"/>
              <a:ext cx="1584" cy="23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rgbClr val="CC0000"/>
                  </a:solidFill>
                </a:rPr>
                <a:t>’12/08/1955’</a:t>
              </a:r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720" y="3369"/>
              <a:ext cx="1584" cy="23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rgbClr val="CC0000"/>
                  </a:solidFill>
                </a:rPr>
                <a:t>‘December 8, 1955’</a:t>
              </a:r>
            </a:p>
          </p:txBody>
        </p:sp>
      </p:grpSp>
      <p:grpSp>
        <p:nvGrpSpPr>
          <p:cNvPr id="14" name="Group 25"/>
          <p:cNvGrpSpPr>
            <a:grpSpLocks/>
          </p:cNvGrpSpPr>
          <p:nvPr/>
        </p:nvGrpSpPr>
        <p:grpSpPr bwMode="auto">
          <a:xfrm>
            <a:off x="5181600" y="3519487"/>
            <a:ext cx="3048000" cy="747713"/>
            <a:chOff x="3216" y="2889"/>
            <a:chExt cx="1920" cy="471"/>
          </a:xfrm>
        </p:grpSpPr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4224" y="2937"/>
              <a:ext cx="91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HH:MI:SS</a:t>
              </a: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3216" y="2889"/>
              <a:ext cx="1584" cy="23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rgbClr val="CC0000"/>
                  </a:solidFill>
                </a:rPr>
                <a:t>’17:30:00’</a:t>
              </a:r>
            </a:p>
          </p:txBody>
        </p:sp>
        <p:sp>
          <p:nvSpPr>
            <p:cNvPr id="17" name="Text Box 21"/>
            <p:cNvSpPr txBox="1">
              <a:spLocks noChangeArrowheads="1"/>
            </p:cNvSpPr>
            <p:nvPr/>
          </p:nvSpPr>
          <p:spPr bwMode="auto">
            <a:xfrm>
              <a:off x="3216" y="3129"/>
              <a:ext cx="1584" cy="23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rgbClr val="CC0000"/>
                  </a:solidFill>
                </a:rPr>
                <a:t>’05:30 PM’</a:t>
              </a:r>
            </a:p>
          </p:txBody>
        </p:sp>
      </p:grp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3048000" y="5119687"/>
            <a:ext cx="3124200" cy="36671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CC0000"/>
                </a:solidFill>
              </a:rPr>
              <a:t>‘1955-12-08 17:30:00’</a:t>
            </a:r>
          </a:p>
        </p:txBody>
      </p:sp>
    </p:spTree>
    <p:extLst>
      <p:ext uri="{BB962C8B-B14F-4D97-AF65-F5344CB8AC3E}">
        <p14:creationId xmlns:p14="http://schemas.microsoft.com/office/powerpoint/2010/main" val="24866530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55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>
              <a:lnSpc>
                <a:spcPct val="120000"/>
              </a:lnSpc>
            </a:pP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/>
              <a:t>biểu</a:t>
            </a:r>
            <a:r>
              <a:rPr lang="en-US" sz="2000" dirty="0"/>
              <a:t> </a:t>
            </a:r>
            <a:r>
              <a:rPr lang="en-US" sz="2000" dirty="0" err="1"/>
              <a:t>thức</a:t>
            </a:r>
            <a:r>
              <a:rPr lang="en-US" sz="2000" dirty="0"/>
              <a:t> </a:t>
            </a:r>
            <a:r>
              <a:rPr lang="en-US" sz="2000" dirty="0" err="1"/>
              <a:t>tính</a:t>
            </a:r>
            <a:r>
              <a:rPr lang="en-US" sz="2000" dirty="0"/>
              <a:t> </a:t>
            </a:r>
            <a:r>
              <a:rPr lang="en-US" sz="2000" dirty="0" err="1"/>
              <a:t>toán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liên</a:t>
            </a:r>
            <a:r>
              <a:rPr lang="en-US" sz="2000" dirty="0"/>
              <a:t> </a:t>
            </a:r>
            <a:r>
              <a:rPr lang="en-US" sz="2000" dirty="0" err="1"/>
              <a:t>quan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giá</a:t>
            </a:r>
            <a:r>
              <a:rPr lang="en-US" sz="2000" dirty="0"/>
              <a:t> </a:t>
            </a:r>
            <a:r>
              <a:rPr lang="en-US" sz="2000" dirty="0" err="1"/>
              <a:t>trị</a:t>
            </a:r>
            <a:r>
              <a:rPr lang="en-US" sz="2000" dirty="0"/>
              <a:t> NULL </a:t>
            </a:r>
            <a:r>
              <a:rPr lang="en-US" sz="2000" dirty="0" err="1"/>
              <a:t>sẽ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ra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NULL</a:t>
            </a:r>
          </a:p>
          <a:p>
            <a:pPr lvl="2">
              <a:lnSpc>
                <a:spcPct val="120000"/>
              </a:lnSpc>
            </a:pPr>
            <a:r>
              <a:rPr lang="en-US" dirty="0"/>
              <a:t>x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NULL</a:t>
            </a:r>
          </a:p>
          <a:p>
            <a:pPr lvl="2">
              <a:lnSpc>
                <a:spcPct val="120000"/>
              </a:lnSpc>
            </a:pPr>
            <a:r>
              <a:rPr lang="en-US" dirty="0"/>
              <a:t>x + 3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NULL</a:t>
            </a:r>
          </a:p>
          <a:p>
            <a:pPr lvl="1">
              <a:lnSpc>
                <a:spcPct val="120000"/>
              </a:lnSpc>
            </a:pP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/>
              <a:t>biểu</a:t>
            </a:r>
            <a:r>
              <a:rPr lang="en-US" sz="2000" dirty="0"/>
              <a:t> </a:t>
            </a:r>
            <a:r>
              <a:rPr lang="en-US" sz="2000" dirty="0" err="1"/>
              <a:t>thức</a:t>
            </a:r>
            <a:r>
              <a:rPr lang="en-US" sz="2000" dirty="0"/>
              <a:t> so </a:t>
            </a:r>
            <a:r>
              <a:rPr lang="en-US" sz="2000" dirty="0" err="1"/>
              <a:t>sánh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liên</a:t>
            </a:r>
            <a:r>
              <a:rPr lang="en-US" sz="2000" dirty="0"/>
              <a:t> </a:t>
            </a:r>
            <a:r>
              <a:rPr lang="en-US" sz="2000" dirty="0" err="1"/>
              <a:t>quan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giá</a:t>
            </a:r>
            <a:r>
              <a:rPr lang="en-US" sz="2000" dirty="0"/>
              <a:t> </a:t>
            </a:r>
            <a:r>
              <a:rPr lang="en-US" sz="2000" dirty="0" err="1"/>
              <a:t>trị</a:t>
            </a:r>
            <a:r>
              <a:rPr lang="en-US" sz="2000" dirty="0"/>
              <a:t> NULL </a:t>
            </a:r>
            <a:r>
              <a:rPr lang="en-US" sz="2000" dirty="0" err="1"/>
              <a:t>sẽ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ra</a:t>
            </a:r>
            <a:r>
              <a:rPr lang="en-US" sz="2000" dirty="0"/>
              <a:t> 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UNKNOWN</a:t>
            </a:r>
          </a:p>
          <a:p>
            <a:pPr lvl="2">
              <a:lnSpc>
                <a:spcPct val="120000"/>
              </a:lnSpc>
            </a:pPr>
            <a:r>
              <a:rPr lang="en-US" dirty="0"/>
              <a:t>x = 3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smtClean="0"/>
              <a:t>UNKNOWN</a:t>
            </a:r>
            <a:endParaRPr lang="en-US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85800" y="4419600"/>
            <a:ext cx="3886200" cy="12875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</a:t>
            </a:r>
            <a:r>
              <a:rPr lang="en-US" dirty="0"/>
              <a:t>NHANVIEN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MA_NQL </a:t>
            </a:r>
            <a:r>
              <a:rPr lang="en-US" dirty="0">
                <a:solidFill>
                  <a:srgbClr val="777777"/>
                </a:solidFill>
              </a:rPr>
              <a:t>IS NULL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4419600" y="4419600"/>
            <a:ext cx="3886200" cy="12875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</a:t>
            </a:r>
            <a:r>
              <a:rPr lang="en-US" dirty="0"/>
              <a:t>NHANVIEN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MA_NQL </a:t>
            </a:r>
            <a:r>
              <a:rPr lang="en-US" dirty="0">
                <a:solidFill>
                  <a:srgbClr val="777777"/>
                </a:solidFill>
              </a:rPr>
              <a:t>IS NOT NULL</a:t>
            </a:r>
          </a:p>
        </p:txBody>
      </p:sp>
    </p:spTree>
    <p:extLst>
      <p:ext uri="{BB962C8B-B14F-4D97-AF65-F5344CB8AC3E}">
        <p14:creationId xmlns:p14="http://schemas.microsoft.com/office/powerpoint/2010/main" val="132859451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56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mệnh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WHERE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Tương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đương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với</a:t>
            </a:r>
            <a:r>
              <a:rPr lang="en-US" dirty="0" smtClean="0">
                <a:sym typeface="Wingdings" pitchFamily="2" charset="2"/>
              </a:rPr>
              <a:t> WHERE (</a:t>
            </a:r>
            <a:r>
              <a:rPr lang="en-US" dirty="0" err="1" smtClean="0">
                <a:sym typeface="Wingdings" pitchFamily="2" charset="2"/>
              </a:rPr>
              <a:t>mệnh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đề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luôn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đúng</a:t>
            </a:r>
            <a:r>
              <a:rPr lang="en-US" dirty="0" smtClean="0">
                <a:sym typeface="Wingdings" pitchFamily="2" charset="2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2514600"/>
            <a:ext cx="838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SELECT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srgbClr val="808080"/>
                </a:solidFill>
              </a:rPr>
              <a:t>*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FROM</a:t>
            </a:r>
            <a:r>
              <a:rPr lang="en-US" dirty="0" smtClean="0">
                <a:solidFill>
                  <a:prstClr val="black"/>
                </a:solidFill>
              </a:rPr>
              <a:t> PHONGBAN 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WHERE</a:t>
            </a:r>
            <a:r>
              <a:rPr lang="en-US" dirty="0" smtClean="0">
                <a:solidFill>
                  <a:prstClr val="black"/>
                </a:solidFill>
              </a:rPr>
              <a:t> 1</a:t>
            </a:r>
            <a:r>
              <a:rPr lang="en-US" dirty="0" smtClean="0">
                <a:solidFill>
                  <a:srgbClr val="808080"/>
                </a:solidFill>
              </a:rPr>
              <a:t>=</a:t>
            </a:r>
            <a:r>
              <a:rPr lang="en-US" dirty="0" smtClean="0">
                <a:solidFill>
                  <a:prstClr val="black"/>
                </a:solidFill>
              </a:rPr>
              <a:t>1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6928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FROM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57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kiện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cũng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qua </a:t>
            </a:r>
            <a:r>
              <a:rPr lang="en-US" dirty="0" err="1" smtClean="0"/>
              <a:t>mệnh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WHERE </a:t>
            </a:r>
            <a:r>
              <a:rPr lang="en-US" dirty="0" err="1" smtClean="0"/>
              <a:t>còn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mệnh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FROM.</a:t>
            </a:r>
          </a:p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: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ban </a:t>
            </a:r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địa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ban </a:t>
            </a:r>
            <a:r>
              <a:rPr lang="en-US" dirty="0" err="1"/>
              <a:t>đó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57200" y="3276600"/>
            <a:ext cx="8686800" cy="42703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200" dirty="0" smtClean="0">
                <a:sym typeface="Symbol" pitchFamily="18" charset="2"/>
              </a:rPr>
              <a:t>PHONGBAN(TENPHG</a:t>
            </a:r>
            <a:r>
              <a:rPr lang="en-US" sz="2200" dirty="0">
                <a:sym typeface="Symbol" pitchFamily="18" charset="2"/>
              </a:rPr>
              <a:t>, </a:t>
            </a:r>
            <a:r>
              <a:rPr lang="en-US" sz="2200" b="1" dirty="0">
                <a:sym typeface="Symbol" pitchFamily="18" charset="2"/>
              </a:rPr>
              <a:t>MAPHG</a:t>
            </a:r>
            <a:r>
              <a:rPr lang="en-US" sz="2200" dirty="0">
                <a:sym typeface="Symbol" pitchFamily="18" charset="2"/>
              </a:rPr>
              <a:t>, TRPHG, </a:t>
            </a:r>
            <a:r>
              <a:rPr lang="en-US" sz="2200" dirty="0" smtClean="0">
                <a:sym typeface="Symbol" pitchFamily="18" charset="2"/>
              </a:rPr>
              <a:t>NG_NHANCHUC</a:t>
            </a:r>
            <a:r>
              <a:rPr lang="en-US" sz="2200" dirty="0">
                <a:sym typeface="Symbol" pitchFamily="18" charset="2"/>
              </a:rPr>
              <a:t>)</a:t>
            </a:r>
            <a:endParaRPr lang="en-US" sz="2200" baseline="-25000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57200" y="3581400"/>
            <a:ext cx="4724400" cy="4270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200" dirty="0" smtClean="0">
                <a:sym typeface="Symbol" pitchFamily="18" charset="2"/>
              </a:rPr>
              <a:t>DIADIEMPHG(</a:t>
            </a:r>
            <a:r>
              <a:rPr lang="en-US" sz="2200" b="1" dirty="0" smtClean="0">
                <a:sym typeface="Symbol" pitchFamily="18" charset="2"/>
              </a:rPr>
              <a:t>MAPHG</a:t>
            </a:r>
            <a:r>
              <a:rPr lang="en-US" sz="2200" dirty="0">
                <a:sym typeface="Symbol" pitchFamily="18" charset="2"/>
              </a:rPr>
              <a:t>, DIADIEM)</a:t>
            </a:r>
            <a:endParaRPr lang="en-US" sz="2200" baseline="-25000" dirty="0"/>
          </a:p>
        </p:txBody>
      </p:sp>
      <p:grpSp>
        <p:nvGrpSpPr>
          <p:cNvPr id="10" name="Group 14"/>
          <p:cNvGrpSpPr>
            <a:grpSpLocks/>
          </p:cNvGrpSpPr>
          <p:nvPr/>
        </p:nvGrpSpPr>
        <p:grpSpPr bwMode="auto">
          <a:xfrm>
            <a:off x="609600" y="4038600"/>
            <a:ext cx="8382000" cy="549275"/>
            <a:chOff x="384" y="2928"/>
            <a:chExt cx="4080" cy="346"/>
          </a:xfrm>
        </p:grpSpPr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384" y="2928"/>
              <a:ext cx="4080" cy="34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en-US" sz="2200" dirty="0">
                  <a:sym typeface="Symbol" pitchFamily="18" charset="2"/>
                </a:rPr>
                <a:t>KQ </a:t>
              </a:r>
              <a:r>
                <a:rPr lang="en-US" sz="3000" dirty="0">
                  <a:sym typeface="Symbol" pitchFamily="18" charset="2"/>
                </a:rPr>
                <a:t></a:t>
              </a:r>
              <a:r>
                <a:rPr lang="en-US" sz="2200" dirty="0">
                  <a:sym typeface="Symbol" pitchFamily="18" charset="2"/>
                </a:rPr>
                <a:t> </a:t>
              </a:r>
              <a:r>
                <a:rPr lang="en-US" sz="2200" dirty="0" smtClean="0">
                  <a:sym typeface="Symbol" pitchFamily="18" charset="2"/>
                </a:rPr>
                <a:t>PHONGBAN</a:t>
              </a:r>
              <a:r>
                <a:rPr lang="en-US" sz="2200" dirty="0" smtClean="0"/>
                <a:t>      </a:t>
              </a:r>
              <a:r>
                <a:rPr lang="en-US" sz="2200" baseline="-25000" dirty="0"/>
                <a:t>MAPHG=MAPHG</a:t>
              </a:r>
              <a:r>
                <a:rPr lang="en-US" sz="2200" dirty="0"/>
                <a:t> </a:t>
              </a:r>
              <a:r>
                <a:rPr lang="en-US" sz="2200" dirty="0" smtClean="0"/>
                <a:t>DIADIEMPHG</a:t>
              </a:r>
              <a:endParaRPr lang="en-US" sz="2200" dirty="0"/>
            </a:p>
          </p:txBody>
        </p:sp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 rot="16200000">
              <a:off x="1681" y="3036"/>
              <a:ext cx="120" cy="192"/>
            </a:xfrm>
            <a:prstGeom prst="flowChartCollate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62000" y="4791670"/>
            <a:ext cx="838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SELECT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srgbClr val="808080"/>
                </a:solidFill>
              </a:rPr>
              <a:t>*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FROM</a:t>
            </a:r>
            <a:r>
              <a:rPr lang="en-US" dirty="0" smtClean="0">
                <a:solidFill>
                  <a:prstClr val="black"/>
                </a:solidFill>
              </a:rPr>
              <a:t> PHONGBAN</a:t>
            </a:r>
            <a:r>
              <a:rPr lang="en-US" dirty="0" smtClean="0">
                <a:solidFill>
                  <a:srgbClr val="808080"/>
                </a:solidFill>
              </a:rPr>
              <a:t>,</a:t>
            </a:r>
            <a:r>
              <a:rPr lang="en-US" dirty="0" smtClean="0">
                <a:solidFill>
                  <a:prstClr val="black"/>
                </a:solidFill>
              </a:rPr>
              <a:t> DIADIEMPHG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WHERE</a:t>
            </a:r>
            <a:r>
              <a:rPr lang="en-US" dirty="0" smtClean="0">
                <a:solidFill>
                  <a:prstClr val="black"/>
                </a:solidFill>
              </a:rPr>
              <a:t> PHONGBAN</a:t>
            </a:r>
            <a:r>
              <a:rPr lang="en-US" dirty="0" smtClean="0">
                <a:solidFill>
                  <a:srgbClr val="808080"/>
                </a:solidFill>
              </a:rPr>
              <a:t>.</a:t>
            </a:r>
            <a:r>
              <a:rPr lang="en-US" dirty="0" smtClean="0">
                <a:solidFill>
                  <a:prstClr val="black"/>
                </a:solidFill>
              </a:rPr>
              <a:t>MAPHG</a:t>
            </a:r>
            <a:r>
              <a:rPr lang="en-US" dirty="0" smtClean="0">
                <a:solidFill>
                  <a:srgbClr val="808080"/>
                </a:solidFill>
              </a:rPr>
              <a:t>=</a:t>
            </a:r>
            <a:r>
              <a:rPr lang="en-US" dirty="0" smtClean="0">
                <a:solidFill>
                  <a:prstClr val="black"/>
                </a:solidFill>
              </a:rPr>
              <a:t>DIADIEMPHG</a:t>
            </a:r>
            <a:r>
              <a:rPr lang="en-US" dirty="0" smtClean="0">
                <a:solidFill>
                  <a:srgbClr val="808080"/>
                </a:solidFill>
              </a:rPr>
              <a:t>.</a:t>
            </a:r>
            <a:r>
              <a:rPr lang="en-US" dirty="0" smtClean="0">
                <a:solidFill>
                  <a:prstClr val="black"/>
                </a:solidFill>
              </a:rPr>
              <a:t>MAPHG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5268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Mệnh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FROM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58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bí</a:t>
            </a:r>
            <a:r>
              <a:rPr lang="en-US" dirty="0"/>
              <a:t> </a:t>
            </a:r>
            <a:r>
              <a:rPr lang="en-US" dirty="0" err="1"/>
              <a:t>danh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752600" y="1752600"/>
            <a:ext cx="3733800" cy="12875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SELECT </a:t>
            </a:r>
            <a:r>
              <a:rPr lang="en-US"/>
              <a:t>TENPHG, DIADIEM</a:t>
            </a:r>
            <a:endParaRPr lang="en-US">
              <a:solidFill>
                <a:srgbClr val="CC000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FROM</a:t>
            </a:r>
            <a:r>
              <a:rPr lang="en-US"/>
              <a:t> PHONGBAN, DDIEM_PHG</a:t>
            </a:r>
            <a:endParaRPr lang="en-US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WHERE</a:t>
            </a:r>
            <a:r>
              <a:rPr lang="en-US"/>
              <a:t> MAPHG=MAPHG</a:t>
            </a:r>
            <a:endParaRPr lang="en-US">
              <a:solidFill>
                <a:srgbClr val="CC0000"/>
              </a:solidFill>
            </a:endParaRPr>
          </a:p>
        </p:txBody>
      </p:sp>
      <p:grpSp>
        <p:nvGrpSpPr>
          <p:cNvPr id="8" name="Group 20"/>
          <p:cNvGrpSpPr>
            <a:grpSpLocks/>
          </p:cNvGrpSpPr>
          <p:nvPr/>
        </p:nvGrpSpPr>
        <p:grpSpPr bwMode="auto">
          <a:xfrm>
            <a:off x="2874334" y="2631563"/>
            <a:ext cx="1219200" cy="457200"/>
            <a:chOff x="1753" y="2000"/>
            <a:chExt cx="1359" cy="938"/>
          </a:xfrm>
        </p:grpSpPr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1753" y="2000"/>
              <a:ext cx="1359" cy="851"/>
            </a:xfrm>
            <a:custGeom>
              <a:avLst/>
              <a:gdLst>
                <a:gd name="T0" fmla="*/ 0 w 1359"/>
                <a:gd name="T1" fmla="*/ 851 h 851"/>
                <a:gd name="T2" fmla="*/ 421 w 1359"/>
                <a:gd name="T3" fmla="*/ 509 h 851"/>
                <a:gd name="T4" fmla="*/ 574 w 1359"/>
                <a:gd name="T5" fmla="*/ 444 h 851"/>
                <a:gd name="T6" fmla="*/ 916 w 1359"/>
                <a:gd name="T7" fmla="*/ 262 h 851"/>
                <a:gd name="T8" fmla="*/ 1221 w 1359"/>
                <a:gd name="T9" fmla="*/ 80 h 851"/>
                <a:gd name="T10" fmla="*/ 1308 w 1359"/>
                <a:gd name="T11" fmla="*/ 29 h 851"/>
                <a:gd name="T12" fmla="*/ 1359 w 1359"/>
                <a:gd name="T13" fmla="*/ 0 h 8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59"/>
                <a:gd name="T22" fmla="*/ 0 h 851"/>
                <a:gd name="T23" fmla="*/ 1359 w 1359"/>
                <a:gd name="T24" fmla="*/ 851 h 8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59" h="851">
                  <a:moveTo>
                    <a:pt x="0" y="851"/>
                  </a:moveTo>
                  <a:cubicBezTo>
                    <a:pt x="91" y="708"/>
                    <a:pt x="273" y="585"/>
                    <a:pt x="421" y="509"/>
                  </a:cubicBezTo>
                  <a:cubicBezTo>
                    <a:pt x="467" y="485"/>
                    <a:pt x="530" y="471"/>
                    <a:pt x="574" y="444"/>
                  </a:cubicBezTo>
                  <a:cubicBezTo>
                    <a:pt x="684" y="377"/>
                    <a:pt x="802" y="323"/>
                    <a:pt x="916" y="262"/>
                  </a:cubicBezTo>
                  <a:cubicBezTo>
                    <a:pt x="1021" y="206"/>
                    <a:pt x="1117" y="137"/>
                    <a:pt x="1221" y="80"/>
                  </a:cubicBezTo>
                  <a:cubicBezTo>
                    <a:pt x="1250" y="64"/>
                    <a:pt x="1279" y="46"/>
                    <a:pt x="1308" y="29"/>
                  </a:cubicBezTo>
                  <a:cubicBezTo>
                    <a:pt x="1325" y="19"/>
                    <a:pt x="1359" y="0"/>
                    <a:pt x="1359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en-US"/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2022" y="2146"/>
              <a:ext cx="1018" cy="792"/>
            </a:xfrm>
            <a:custGeom>
              <a:avLst/>
              <a:gdLst>
                <a:gd name="T0" fmla="*/ 0 w 1018"/>
                <a:gd name="T1" fmla="*/ 0 h 792"/>
                <a:gd name="T2" fmla="*/ 167 w 1018"/>
                <a:gd name="T3" fmla="*/ 87 h 792"/>
                <a:gd name="T4" fmla="*/ 312 w 1018"/>
                <a:gd name="T5" fmla="*/ 174 h 792"/>
                <a:gd name="T6" fmla="*/ 363 w 1018"/>
                <a:gd name="T7" fmla="*/ 218 h 792"/>
                <a:gd name="T8" fmla="*/ 654 w 1018"/>
                <a:gd name="T9" fmla="*/ 458 h 792"/>
                <a:gd name="T10" fmla="*/ 749 w 1018"/>
                <a:gd name="T11" fmla="*/ 552 h 792"/>
                <a:gd name="T12" fmla="*/ 858 w 1018"/>
                <a:gd name="T13" fmla="*/ 632 h 792"/>
                <a:gd name="T14" fmla="*/ 909 w 1018"/>
                <a:gd name="T15" fmla="*/ 691 h 792"/>
                <a:gd name="T16" fmla="*/ 960 w 1018"/>
                <a:gd name="T17" fmla="*/ 727 h 792"/>
                <a:gd name="T18" fmla="*/ 1018 w 1018"/>
                <a:gd name="T19" fmla="*/ 792 h 7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18"/>
                <a:gd name="T31" fmla="*/ 0 h 792"/>
                <a:gd name="T32" fmla="*/ 1018 w 1018"/>
                <a:gd name="T33" fmla="*/ 792 h 7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18" h="792">
                  <a:moveTo>
                    <a:pt x="0" y="0"/>
                  </a:moveTo>
                  <a:cubicBezTo>
                    <a:pt x="103" y="28"/>
                    <a:pt x="87" y="33"/>
                    <a:pt x="167" y="87"/>
                  </a:cubicBezTo>
                  <a:cubicBezTo>
                    <a:pt x="213" y="118"/>
                    <a:pt x="265" y="145"/>
                    <a:pt x="312" y="174"/>
                  </a:cubicBezTo>
                  <a:cubicBezTo>
                    <a:pt x="412" y="236"/>
                    <a:pt x="278" y="158"/>
                    <a:pt x="363" y="218"/>
                  </a:cubicBezTo>
                  <a:cubicBezTo>
                    <a:pt x="466" y="291"/>
                    <a:pt x="560" y="373"/>
                    <a:pt x="654" y="458"/>
                  </a:cubicBezTo>
                  <a:cubicBezTo>
                    <a:pt x="687" y="488"/>
                    <a:pt x="713" y="526"/>
                    <a:pt x="749" y="552"/>
                  </a:cubicBezTo>
                  <a:cubicBezTo>
                    <a:pt x="785" y="579"/>
                    <a:pt x="829" y="598"/>
                    <a:pt x="858" y="632"/>
                  </a:cubicBezTo>
                  <a:cubicBezTo>
                    <a:pt x="875" y="652"/>
                    <a:pt x="890" y="673"/>
                    <a:pt x="909" y="691"/>
                  </a:cubicBezTo>
                  <a:cubicBezTo>
                    <a:pt x="924" y="705"/>
                    <a:pt x="945" y="713"/>
                    <a:pt x="960" y="727"/>
                  </a:cubicBezTo>
                  <a:cubicBezTo>
                    <a:pt x="981" y="746"/>
                    <a:pt x="997" y="772"/>
                    <a:pt x="1018" y="792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en-US"/>
            </a:p>
          </p:txBody>
        </p:sp>
      </p:grp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1752600" y="1752600"/>
            <a:ext cx="5486400" cy="133882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 </a:t>
            </a:r>
            <a:r>
              <a:rPr lang="en-US" dirty="0"/>
              <a:t>TENPHG, DIADIEM</a:t>
            </a:r>
            <a:endParaRPr lang="en-US" dirty="0">
              <a:solidFill>
                <a:srgbClr val="CC000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PHONGBAN </a:t>
            </a:r>
            <a:r>
              <a:rPr lang="en-US" dirty="0">
                <a:solidFill>
                  <a:srgbClr val="0000CC"/>
                </a:solidFill>
              </a:rPr>
              <a:t>AS</a:t>
            </a:r>
            <a:r>
              <a:rPr lang="en-US" dirty="0"/>
              <a:t> PB, DDIEM_PHG </a:t>
            </a:r>
            <a:r>
              <a:rPr lang="en-US" dirty="0">
                <a:solidFill>
                  <a:srgbClr val="0000CC"/>
                </a:solidFill>
              </a:rPr>
              <a:t>AS</a:t>
            </a:r>
            <a:r>
              <a:rPr lang="en-US" dirty="0"/>
              <a:t> DD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PB.MAPHG=DD.MAPHG</a:t>
            </a:r>
            <a:endParaRPr lang="en-US" dirty="0">
              <a:solidFill>
                <a:srgbClr val="CC0000"/>
              </a:solidFill>
            </a:endParaRP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1752600" y="4267200"/>
            <a:ext cx="5486400" cy="133882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 </a:t>
            </a:r>
            <a:r>
              <a:rPr lang="en-US" dirty="0"/>
              <a:t>TENNV, NGSINH, TENTN, NGSINH</a:t>
            </a:r>
            <a:endParaRPr lang="en-US" dirty="0">
              <a:solidFill>
                <a:srgbClr val="CC000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NHANVIEN, THANNHAN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</a:t>
            </a:r>
            <a:r>
              <a:rPr lang="en-US" dirty="0" smtClean="0"/>
              <a:t>MANV=MANV</a:t>
            </a:r>
            <a:endParaRPr lang="en-US" dirty="0">
              <a:solidFill>
                <a:srgbClr val="CC0000"/>
              </a:solidFill>
            </a:endParaRPr>
          </a:p>
        </p:txBody>
      </p:sp>
      <p:grpSp>
        <p:nvGrpSpPr>
          <p:cNvPr id="13" name="Group 25"/>
          <p:cNvGrpSpPr>
            <a:grpSpLocks/>
          </p:cNvGrpSpPr>
          <p:nvPr/>
        </p:nvGrpSpPr>
        <p:grpSpPr bwMode="auto">
          <a:xfrm>
            <a:off x="2681990" y="5181600"/>
            <a:ext cx="899410" cy="381000"/>
            <a:chOff x="1753" y="2000"/>
            <a:chExt cx="1359" cy="938"/>
          </a:xfrm>
        </p:grpSpPr>
        <p:sp>
          <p:nvSpPr>
            <p:cNvPr id="14" name="Freeform 26"/>
            <p:cNvSpPr>
              <a:spLocks/>
            </p:cNvSpPr>
            <p:nvPr/>
          </p:nvSpPr>
          <p:spPr bwMode="auto">
            <a:xfrm>
              <a:off x="1753" y="2000"/>
              <a:ext cx="1359" cy="851"/>
            </a:xfrm>
            <a:custGeom>
              <a:avLst/>
              <a:gdLst>
                <a:gd name="T0" fmla="*/ 0 w 1359"/>
                <a:gd name="T1" fmla="*/ 851 h 851"/>
                <a:gd name="T2" fmla="*/ 421 w 1359"/>
                <a:gd name="T3" fmla="*/ 509 h 851"/>
                <a:gd name="T4" fmla="*/ 574 w 1359"/>
                <a:gd name="T5" fmla="*/ 444 h 851"/>
                <a:gd name="T6" fmla="*/ 916 w 1359"/>
                <a:gd name="T7" fmla="*/ 262 h 851"/>
                <a:gd name="T8" fmla="*/ 1221 w 1359"/>
                <a:gd name="T9" fmla="*/ 80 h 851"/>
                <a:gd name="T10" fmla="*/ 1308 w 1359"/>
                <a:gd name="T11" fmla="*/ 29 h 851"/>
                <a:gd name="T12" fmla="*/ 1359 w 1359"/>
                <a:gd name="T13" fmla="*/ 0 h 8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59"/>
                <a:gd name="T22" fmla="*/ 0 h 851"/>
                <a:gd name="T23" fmla="*/ 1359 w 1359"/>
                <a:gd name="T24" fmla="*/ 851 h 8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59" h="851">
                  <a:moveTo>
                    <a:pt x="0" y="851"/>
                  </a:moveTo>
                  <a:cubicBezTo>
                    <a:pt x="91" y="708"/>
                    <a:pt x="273" y="585"/>
                    <a:pt x="421" y="509"/>
                  </a:cubicBezTo>
                  <a:cubicBezTo>
                    <a:pt x="467" y="485"/>
                    <a:pt x="530" y="471"/>
                    <a:pt x="574" y="444"/>
                  </a:cubicBezTo>
                  <a:cubicBezTo>
                    <a:pt x="684" y="377"/>
                    <a:pt x="802" y="323"/>
                    <a:pt x="916" y="262"/>
                  </a:cubicBezTo>
                  <a:cubicBezTo>
                    <a:pt x="1021" y="206"/>
                    <a:pt x="1117" y="137"/>
                    <a:pt x="1221" y="80"/>
                  </a:cubicBezTo>
                  <a:cubicBezTo>
                    <a:pt x="1250" y="64"/>
                    <a:pt x="1279" y="46"/>
                    <a:pt x="1308" y="29"/>
                  </a:cubicBezTo>
                  <a:cubicBezTo>
                    <a:pt x="1325" y="19"/>
                    <a:pt x="1359" y="0"/>
                    <a:pt x="1359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en-US"/>
            </a:p>
          </p:txBody>
        </p:sp>
        <p:sp>
          <p:nvSpPr>
            <p:cNvPr id="15" name="Freeform 27"/>
            <p:cNvSpPr>
              <a:spLocks/>
            </p:cNvSpPr>
            <p:nvPr/>
          </p:nvSpPr>
          <p:spPr bwMode="auto">
            <a:xfrm>
              <a:off x="2022" y="2146"/>
              <a:ext cx="1018" cy="792"/>
            </a:xfrm>
            <a:custGeom>
              <a:avLst/>
              <a:gdLst>
                <a:gd name="T0" fmla="*/ 0 w 1018"/>
                <a:gd name="T1" fmla="*/ 0 h 792"/>
                <a:gd name="T2" fmla="*/ 167 w 1018"/>
                <a:gd name="T3" fmla="*/ 87 h 792"/>
                <a:gd name="T4" fmla="*/ 312 w 1018"/>
                <a:gd name="T5" fmla="*/ 174 h 792"/>
                <a:gd name="T6" fmla="*/ 363 w 1018"/>
                <a:gd name="T7" fmla="*/ 218 h 792"/>
                <a:gd name="T8" fmla="*/ 654 w 1018"/>
                <a:gd name="T9" fmla="*/ 458 h 792"/>
                <a:gd name="T10" fmla="*/ 749 w 1018"/>
                <a:gd name="T11" fmla="*/ 552 h 792"/>
                <a:gd name="T12" fmla="*/ 858 w 1018"/>
                <a:gd name="T13" fmla="*/ 632 h 792"/>
                <a:gd name="T14" fmla="*/ 909 w 1018"/>
                <a:gd name="T15" fmla="*/ 691 h 792"/>
                <a:gd name="T16" fmla="*/ 960 w 1018"/>
                <a:gd name="T17" fmla="*/ 727 h 792"/>
                <a:gd name="T18" fmla="*/ 1018 w 1018"/>
                <a:gd name="T19" fmla="*/ 792 h 7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18"/>
                <a:gd name="T31" fmla="*/ 0 h 792"/>
                <a:gd name="T32" fmla="*/ 1018 w 1018"/>
                <a:gd name="T33" fmla="*/ 792 h 7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18" h="792">
                  <a:moveTo>
                    <a:pt x="0" y="0"/>
                  </a:moveTo>
                  <a:cubicBezTo>
                    <a:pt x="103" y="28"/>
                    <a:pt x="87" y="33"/>
                    <a:pt x="167" y="87"/>
                  </a:cubicBezTo>
                  <a:cubicBezTo>
                    <a:pt x="213" y="118"/>
                    <a:pt x="265" y="145"/>
                    <a:pt x="312" y="174"/>
                  </a:cubicBezTo>
                  <a:cubicBezTo>
                    <a:pt x="412" y="236"/>
                    <a:pt x="278" y="158"/>
                    <a:pt x="363" y="218"/>
                  </a:cubicBezTo>
                  <a:cubicBezTo>
                    <a:pt x="466" y="291"/>
                    <a:pt x="560" y="373"/>
                    <a:pt x="654" y="458"/>
                  </a:cubicBezTo>
                  <a:cubicBezTo>
                    <a:pt x="687" y="488"/>
                    <a:pt x="713" y="526"/>
                    <a:pt x="749" y="552"/>
                  </a:cubicBezTo>
                  <a:cubicBezTo>
                    <a:pt x="785" y="579"/>
                    <a:pt x="829" y="598"/>
                    <a:pt x="858" y="632"/>
                  </a:cubicBezTo>
                  <a:cubicBezTo>
                    <a:pt x="875" y="652"/>
                    <a:pt x="890" y="673"/>
                    <a:pt x="909" y="691"/>
                  </a:cubicBezTo>
                  <a:cubicBezTo>
                    <a:pt x="924" y="705"/>
                    <a:pt x="945" y="713"/>
                    <a:pt x="960" y="727"/>
                  </a:cubicBezTo>
                  <a:cubicBezTo>
                    <a:pt x="981" y="746"/>
                    <a:pt x="997" y="772"/>
                    <a:pt x="1018" y="792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en-US"/>
            </a:p>
          </p:txBody>
        </p:sp>
      </p:grpSp>
      <p:sp>
        <p:nvSpPr>
          <p:cNvPr id="16" name="Text Box 28"/>
          <p:cNvSpPr txBox="1">
            <a:spLocks noChangeArrowheads="1"/>
          </p:cNvSpPr>
          <p:nvPr/>
        </p:nvSpPr>
        <p:spPr bwMode="auto">
          <a:xfrm>
            <a:off x="1752600" y="4267200"/>
            <a:ext cx="7375161" cy="133882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 </a:t>
            </a:r>
            <a:r>
              <a:rPr lang="en-US" dirty="0"/>
              <a:t>TENNV, NV.NGSINH, TENTN, TN.NGSINH</a:t>
            </a:r>
            <a:endParaRPr lang="en-US" dirty="0">
              <a:solidFill>
                <a:srgbClr val="CC000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 NV, THANNHAN TN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</a:t>
            </a:r>
            <a:r>
              <a:rPr lang="en-US" dirty="0" smtClean="0"/>
              <a:t>NV.MANV=TN.MANV</a:t>
            </a:r>
            <a:endParaRPr lang="en-US" dirty="0">
              <a:solidFill>
                <a:srgbClr val="CC0000"/>
              </a:solidFill>
            </a:endParaRPr>
          </a:p>
        </p:txBody>
      </p:sp>
      <p:grpSp>
        <p:nvGrpSpPr>
          <p:cNvPr id="17" name="Group 29"/>
          <p:cNvGrpSpPr>
            <a:grpSpLocks/>
          </p:cNvGrpSpPr>
          <p:nvPr/>
        </p:nvGrpSpPr>
        <p:grpSpPr bwMode="auto">
          <a:xfrm>
            <a:off x="3429000" y="5181600"/>
            <a:ext cx="899410" cy="381000"/>
            <a:chOff x="1753" y="2000"/>
            <a:chExt cx="1359" cy="938"/>
          </a:xfrm>
        </p:grpSpPr>
        <p:sp>
          <p:nvSpPr>
            <p:cNvPr id="18" name="Freeform 30"/>
            <p:cNvSpPr>
              <a:spLocks/>
            </p:cNvSpPr>
            <p:nvPr/>
          </p:nvSpPr>
          <p:spPr bwMode="auto">
            <a:xfrm>
              <a:off x="1753" y="2000"/>
              <a:ext cx="1359" cy="851"/>
            </a:xfrm>
            <a:custGeom>
              <a:avLst/>
              <a:gdLst>
                <a:gd name="T0" fmla="*/ 0 w 1359"/>
                <a:gd name="T1" fmla="*/ 851 h 851"/>
                <a:gd name="T2" fmla="*/ 421 w 1359"/>
                <a:gd name="T3" fmla="*/ 509 h 851"/>
                <a:gd name="T4" fmla="*/ 574 w 1359"/>
                <a:gd name="T5" fmla="*/ 444 h 851"/>
                <a:gd name="T6" fmla="*/ 916 w 1359"/>
                <a:gd name="T7" fmla="*/ 262 h 851"/>
                <a:gd name="T8" fmla="*/ 1221 w 1359"/>
                <a:gd name="T9" fmla="*/ 80 h 851"/>
                <a:gd name="T10" fmla="*/ 1308 w 1359"/>
                <a:gd name="T11" fmla="*/ 29 h 851"/>
                <a:gd name="T12" fmla="*/ 1359 w 1359"/>
                <a:gd name="T13" fmla="*/ 0 h 8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59"/>
                <a:gd name="T22" fmla="*/ 0 h 851"/>
                <a:gd name="T23" fmla="*/ 1359 w 1359"/>
                <a:gd name="T24" fmla="*/ 851 h 8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59" h="851">
                  <a:moveTo>
                    <a:pt x="0" y="851"/>
                  </a:moveTo>
                  <a:cubicBezTo>
                    <a:pt x="91" y="708"/>
                    <a:pt x="273" y="585"/>
                    <a:pt x="421" y="509"/>
                  </a:cubicBezTo>
                  <a:cubicBezTo>
                    <a:pt x="467" y="485"/>
                    <a:pt x="530" y="471"/>
                    <a:pt x="574" y="444"/>
                  </a:cubicBezTo>
                  <a:cubicBezTo>
                    <a:pt x="684" y="377"/>
                    <a:pt x="802" y="323"/>
                    <a:pt x="916" y="262"/>
                  </a:cubicBezTo>
                  <a:cubicBezTo>
                    <a:pt x="1021" y="206"/>
                    <a:pt x="1117" y="137"/>
                    <a:pt x="1221" y="80"/>
                  </a:cubicBezTo>
                  <a:cubicBezTo>
                    <a:pt x="1250" y="64"/>
                    <a:pt x="1279" y="46"/>
                    <a:pt x="1308" y="29"/>
                  </a:cubicBezTo>
                  <a:cubicBezTo>
                    <a:pt x="1325" y="19"/>
                    <a:pt x="1359" y="0"/>
                    <a:pt x="1359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en-US"/>
            </a:p>
          </p:txBody>
        </p:sp>
        <p:sp>
          <p:nvSpPr>
            <p:cNvPr id="19" name="Freeform 31"/>
            <p:cNvSpPr>
              <a:spLocks/>
            </p:cNvSpPr>
            <p:nvPr/>
          </p:nvSpPr>
          <p:spPr bwMode="auto">
            <a:xfrm>
              <a:off x="2022" y="2146"/>
              <a:ext cx="1018" cy="792"/>
            </a:xfrm>
            <a:custGeom>
              <a:avLst/>
              <a:gdLst>
                <a:gd name="T0" fmla="*/ 0 w 1018"/>
                <a:gd name="T1" fmla="*/ 0 h 792"/>
                <a:gd name="T2" fmla="*/ 167 w 1018"/>
                <a:gd name="T3" fmla="*/ 87 h 792"/>
                <a:gd name="T4" fmla="*/ 312 w 1018"/>
                <a:gd name="T5" fmla="*/ 174 h 792"/>
                <a:gd name="T6" fmla="*/ 363 w 1018"/>
                <a:gd name="T7" fmla="*/ 218 h 792"/>
                <a:gd name="T8" fmla="*/ 654 w 1018"/>
                <a:gd name="T9" fmla="*/ 458 h 792"/>
                <a:gd name="T10" fmla="*/ 749 w 1018"/>
                <a:gd name="T11" fmla="*/ 552 h 792"/>
                <a:gd name="T12" fmla="*/ 858 w 1018"/>
                <a:gd name="T13" fmla="*/ 632 h 792"/>
                <a:gd name="T14" fmla="*/ 909 w 1018"/>
                <a:gd name="T15" fmla="*/ 691 h 792"/>
                <a:gd name="T16" fmla="*/ 960 w 1018"/>
                <a:gd name="T17" fmla="*/ 727 h 792"/>
                <a:gd name="T18" fmla="*/ 1018 w 1018"/>
                <a:gd name="T19" fmla="*/ 792 h 7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18"/>
                <a:gd name="T31" fmla="*/ 0 h 792"/>
                <a:gd name="T32" fmla="*/ 1018 w 1018"/>
                <a:gd name="T33" fmla="*/ 792 h 7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18" h="792">
                  <a:moveTo>
                    <a:pt x="0" y="0"/>
                  </a:moveTo>
                  <a:cubicBezTo>
                    <a:pt x="103" y="28"/>
                    <a:pt x="87" y="33"/>
                    <a:pt x="167" y="87"/>
                  </a:cubicBezTo>
                  <a:cubicBezTo>
                    <a:pt x="213" y="118"/>
                    <a:pt x="265" y="145"/>
                    <a:pt x="312" y="174"/>
                  </a:cubicBezTo>
                  <a:cubicBezTo>
                    <a:pt x="412" y="236"/>
                    <a:pt x="278" y="158"/>
                    <a:pt x="363" y="218"/>
                  </a:cubicBezTo>
                  <a:cubicBezTo>
                    <a:pt x="466" y="291"/>
                    <a:pt x="560" y="373"/>
                    <a:pt x="654" y="458"/>
                  </a:cubicBezTo>
                  <a:cubicBezTo>
                    <a:pt x="687" y="488"/>
                    <a:pt x="713" y="526"/>
                    <a:pt x="749" y="552"/>
                  </a:cubicBezTo>
                  <a:cubicBezTo>
                    <a:pt x="785" y="579"/>
                    <a:pt x="829" y="598"/>
                    <a:pt x="858" y="632"/>
                  </a:cubicBezTo>
                  <a:cubicBezTo>
                    <a:pt x="875" y="652"/>
                    <a:pt x="890" y="673"/>
                    <a:pt x="909" y="691"/>
                  </a:cubicBezTo>
                  <a:cubicBezTo>
                    <a:pt x="924" y="705"/>
                    <a:pt x="945" y="713"/>
                    <a:pt x="960" y="727"/>
                  </a:cubicBezTo>
                  <a:cubicBezTo>
                    <a:pt x="981" y="746"/>
                    <a:pt x="997" y="772"/>
                    <a:pt x="1018" y="792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72080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Mệnh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FROM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59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bí</a:t>
            </a:r>
            <a:r>
              <a:rPr lang="en-US" dirty="0"/>
              <a:t> </a:t>
            </a:r>
            <a:r>
              <a:rPr lang="en-US" dirty="0" err="1"/>
              <a:t>danh</a:t>
            </a:r>
            <a:endParaRPr lang="en-US" dirty="0"/>
          </a:p>
          <a:p>
            <a:endParaRPr lang="en-US" dirty="0"/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1752600" y="2013972"/>
            <a:ext cx="5486400" cy="133882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 </a:t>
            </a:r>
            <a:r>
              <a:rPr lang="en-US" dirty="0"/>
              <a:t>TENPHG, DIADIEM</a:t>
            </a:r>
            <a:endParaRPr lang="en-US" dirty="0">
              <a:solidFill>
                <a:srgbClr val="CC000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PHONGBAN </a:t>
            </a:r>
            <a:r>
              <a:rPr lang="en-US" dirty="0">
                <a:solidFill>
                  <a:srgbClr val="0000CC"/>
                </a:solidFill>
              </a:rPr>
              <a:t>AS</a:t>
            </a:r>
            <a:r>
              <a:rPr lang="en-US" dirty="0"/>
              <a:t> PB, DDIEM_PHG </a:t>
            </a:r>
            <a:r>
              <a:rPr lang="en-US" dirty="0">
                <a:solidFill>
                  <a:srgbClr val="0000CC"/>
                </a:solidFill>
              </a:rPr>
              <a:t>AS</a:t>
            </a:r>
            <a:r>
              <a:rPr lang="en-US" dirty="0"/>
              <a:t> DD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PB.MAPHG=DD.MAPHG</a:t>
            </a:r>
            <a:endParaRPr lang="en-US" dirty="0">
              <a:solidFill>
                <a:srgbClr val="CC0000"/>
              </a:solidFill>
            </a:endParaRPr>
          </a:p>
        </p:txBody>
      </p:sp>
      <p:sp>
        <p:nvSpPr>
          <p:cNvPr id="16" name="Text Box 28"/>
          <p:cNvSpPr txBox="1">
            <a:spLocks noChangeArrowheads="1"/>
          </p:cNvSpPr>
          <p:nvPr/>
        </p:nvSpPr>
        <p:spPr bwMode="auto">
          <a:xfrm>
            <a:off x="1752600" y="3918972"/>
            <a:ext cx="7375161" cy="133882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 </a:t>
            </a:r>
            <a:r>
              <a:rPr lang="en-US" dirty="0"/>
              <a:t>TENNV, NV.NGSINH, TENTN, TN.NGSINH</a:t>
            </a:r>
            <a:endParaRPr lang="en-US" dirty="0">
              <a:solidFill>
                <a:srgbClr val="CC000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 NV, THANNHAN TN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</a:t>
            </a:r>
            <a:r>
              <a:rPr lang="en-US" dirty="0" smtClean="0"/>
              <a:t>NV.MANV=TN.MANV</a:t>
            </a:r>
            <a:endParaRPr lang="en-US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3913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Giới</a:t>
            </a:r>
            <a:r>
              <a:rPr lang="en-US" dirty="0"/>
              <a:t> </a:t>
            </a:r>
            <a:r>
              <a:rPr lang="en-US" dirty="0" err="1"/>
              <a:t>thiệu</a:t>
            </a:r>
            <a:r>
              <a:rPr lang="en-US" dirty="0"/>
              <a:t> SQL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SQL </a:t>
            </a:r>
            <a:r>
              <a:rPr lang="en-US" dirty="0" err="1" smtClean="0"/>
              <a:t>thao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mô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Mô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cấu</a:t>
            </a:r>
            <a:r>
              <a:rPr lang="en-US" dirty="0" smtClean="0"/>
              <a:t> </a:t>
            </a:r>
            <a:r>
              <a:rPr lang="en-US" dirty="0" err="1" smtClean="0"/>
              <a:t>trúc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mô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,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 </a:t>
            </a:r>
            <a:r>
              <a:rPr lang="en-US" dirty="0" err="1" smtClean="0"/>
              <a:t>gồm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 smtClean="0"/>
              <a:t>niệm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dirty="0" err="1"/>
              <a:t>Bảng</a:t>
            </a:r>
            <a:r>
              <a:rPr lang="en-US" dirty="0"/>
              <a:t> ~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hệ</a:t>
            </a:r>
            <a:endParaRPr lang="en-US" dirty="0"/>
          </a:p>
          <a:p>
            <a:pPr lvl="1"/>
            <a:r>
              <a:rPr lang="en-US" dirty="0" err="1"/>
              <a:t>Cột</a:t>
            </a:r>
            <a:r>
              <a:rPr lang="en-US" dirty="0"/>
              <a:t> ~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  <a:p>
            <a:pPr lvl="1"/>
            <a:r>
              <a:rPr lang="en-US" dirty="0" err="1"/>
              <a:t>Dòng</a:t>
            </a:r>
            <a:r>
              <a:rPr lang="en-US" dirty="0"/>
              <a:t> ~ </a:t>
            </a:r>
            <a:r>
              <a:rPr lang="en-US" dirty="0" err="1"/>
              <a:t>bộ</a:t>
            </a:r>
            <a:endParaRPr lang="en-US" dirty="0"/>
          </a:p>
          <a:p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mô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, ta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xác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cụ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kiểu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từng</a:t>
            </a:r>
            <a:r>
              <a:rPr lang="en-US" dirty="0" smtClean="0"/>
              <a:t> </a:t>
            </a:r>
            <a:r>
              <a:rPr lang="en-US" dirty="0" err="1" smtClean="0"/>
              <a:t>thuộc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812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ORDER BY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60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hiển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đó</a:t>
            </a:r>
            <a:endParaRPr lang="en-US" dirty="0"/>
          </a:p>
          <a:p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/>
              <a:t>pháp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>
                <a:solidFill>
                  <a:srgbClr val="0070C0"/>
                </a:solidFill>
              </a:rPr>
              <a:t>ASC</a:t>
            </a:r>
            <a:r>
              <a:rPr lang="en-US" dirty="0"/>
              <a:t>: </a:t>
            </a:r>
            <a:r>
              <a:rPr lang="en-US" dirty="0" err="1"/>
              <a:t>tăng</a:t>
            </a:r>
            <a:r>
              <a:rPr lang="en-US" dirty="0"/>
              <a:t> (</a:t>
            </a:r>
            <a:r>
              <a:rPr lang="en-US" dirty="0" err="1"/>
              <a:t>mặc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)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DESC</a:t>
            </a:r>
            <a:r>
              <a:rPr lang="en-US" dirty="0"/>
              <a:t>: </a:t>
            </a:r>
            <a:r>
              <a:rPr lang="en-US" dirty="0" err="1"/>
              <a:t>giảm</a:t>
            </a:r>
            <a:endParaRPr lang="en-US" dirty="0"/>
          </a:p>
          <a:p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514600" y="2589074"/>
            <a:ext cx="4343400" cy="1754326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SELECT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FROM</a:t>
            </a:r>
            <a:r>
              <a:rPr lang="en-US" dirty="0"/>
              <a:t> 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WHERE</a:t>
            </a:r>
            <a:r>
              <a:rPr lang="en-US" dirty="0"/>
              <a:t> 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ORDER BY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764779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61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676400" y="1608068"/>
            <a:ext cx="4114800" cy="12875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 </a:t>
            </a:r>
            <a:r>
              <a:rPr lang="en-US" dirty="0" smtClean="0"/>
              <a:t>MANV, MADA</a:t>
            </a:r>
            <a:endParaRPr lang="en-US" dirty="0">
              <a:solidFill>
                <a:srgbClr val="CC000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PHANCONG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ORDER BY</a:t>
            </a:r>
            <a:r>
              <a:rPr lang="en-US" dirty="0"/>
              <a:t> </a:t>
            </a:r>
            <a:r>
              <a:rPr lang="en-US" dirty="0" smtClean="0"/>
              <a:t>MANV </a:t>
            </a:r>
            <a:r>
              <a:rPr lang="en-US" dirty="0">
                <a:solidFill>
                  <a:srgbClr val="0000CC"/>
                </a:solidFill>
              </a:rPr>
              <a:t>DESC</a:t>
            </a:r>
            <a:r>
              <a:rPr lang="en-US" dirty="0"/>
              <a:t>, </a:t>
            </a:r>
            <a:r>
              <a:rPr lang="en-US" dirty="0" smtClean="0"/>
              <a:t>MADA</a:t>
            </a:r>
            <a:endParaRPr lang="en-US" dirty="0"/>
          </a:p>
        </p:txBody>
      </p:sp>
      <p:grpSp>
        <p:nvGrpSpPr>
          <p:cNvPr id="8" name="Group 33"/>
          <p:cNvGrpSpPr>
            <a:grpSpLocks/>
          </p:cNvGrpSpPr>
          <p:nvPr/>
        </p:nvGrpSpPr>
        <p:grpSpPr bwMode="auto">
          <a:xfrm>
            <a:off x="2514600" y="3352800"/>
            <a:ext cx="2209800" cy="2590800"/>
            <a:chOff x="1584" y="2160"/>
            <a:chExt cx="1392" cy="1632"/>
          </a:xfrm>
        </p:grpSpPr>
        <p:sp>
          <p:nvSpPr>
            <p:cNvPr id="9" name="Rectangle 29"/>
            <p:cNvSpPr>
              <a:spLocks noChangeArrowheads="1"/>
            </p:cNvSpPr>
            <p:nvPr/>
          </p:nvSpPr>
          <p:spPr bwMode="auto">
            <a:xfrm>
              <a:off x="1584" y="2400"/>
              <a:ext cx="816" cy="1344"/>
            </a:xfrm>
            <a:prstGeom prst="rect">
              <a:avLst/>
            </a:prstGeom>
            <a:solidFill>
              <a:srgbClr val="99CCFF">
                <a:alpha val="79999"/>
              </a:srgbClr>
            </a:solidFill>
            <a:ln w="12700" algn="ctr">
              <a:solidFill>
                <a:srgbClr val="99CCFF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0" name="Rectangle 31"/>
            <p:cNvSpPr>
              <a:spLocks noChangeArrowheads="1"/>
            </p:cNvSpPr>
            <p:nvPr/>
          </p:nvSpPr>
          <p:spPr bwMode="auto">
            <a:xfrm>
              <a:off x="1728" y="2400"/>
              <a:ext cx="1248" cy="384"/>
            </a:xfrm>
            <a:prstGeom prst="rect">
              <a:avLst/>
            </a:prstGeom>
            <a:solidFill>
              <a:srgbClr val="FF99CC">
                <a:alpha val="79999"/>
              </a:srgbClr>
            </a:solidFill>
            <a:ln w="12700" algn="ctr">
              <a:solidFill>
                <a:srgbClr val="FF99CC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" name="Line 7"/>
            <p:cNvSpPr>
              <a:spLocks noChangeShapeType="1"/>
            </p:cNvSpPr>
            <p:nvPr/>
          </p:nvSpPr>
          <p:spPr bwMode="auto">
            <a:xfrm>
              <a:off x="1584" y="2352"/>
              <a:ext cx="139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2448" y="2160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dirty="0" smtClean="0"/>
                <a:t>MADA</a:t>
              </a:r>
              <a:endParaRPr lang="en-US" sz="1400" dirty="0"/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2448" y="2400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dirty="0"/>
                <a:t>10</a:t>
              </a:r>
            </a:p>
          </p:txBody>
        </p:sp>
        <p:sp>
          <p:nvSpPr>
            <p:cNvPr id="14" name="Text Box 10"/>
            <p:cNvSpPr txBox="1">
              <a:spLocks noChangeArrowheads="1"/>
            </p:cNvSpPr>
            <p:nvPr/>
          </p:nvSpPr>
          <p:spPr bwMode="auto">
            <a:xfrm>
              <a:off x="2448" y="259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/>
                <a:t>30</a:t>
              </a:r>
            </a:p>
          </p:txBody>
        </p:sp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1728" y="2400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999887777</a:t>
              </a:r>
            </a:p>
          </p:txBody>
        </p: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1728" y="2592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999887777</a:t>
              </a:r>
            </a:p>
          </p:txBody>
        </p:sp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1632" y="2160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dirty="0" smtClean="0"/>
                <a:t>MANV</a:t>
              </a:r>
              <a:endParaRPr lang="en-US" sz="1400" dirty="0"/>
            </a:p>
          </p:txBody>
        </p:sp>
        <p:sp>
          <p:nvSpPr>
            <p:cNvPr id="18" name="Line 14"/>
            <p:cNvSpPr>
              <a:spLocks noChangeShapeType="1"/>
            </p:cNvSpPr>
            <p:nvPr/>
          </p:nvSpPr>
          <p:spPr bwMode="auto">
            <a:xfrm>
              <a:off x="2448" y="2160"/>
              <a:ext cx="0" cy="16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9" name="Text Box 15"/>
            <p:cNvSpPr txBox="1">
              <a:spLocks noChangeArrowheads="1"/>
            </p:cNvSpPr>
            <p:nvPr/>
          </p:nvSpPr>
          <p:spPr bwMode="auto">
            <a:xfrm>
              <a:off x="2448" y="278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/>
                <a:t>10</a:t>
              </a:r>
            </a:p>
          </p:txBody>
        </p:sp>
        <p:sp>
          <p:nvSpPr>
            <p:cNvPr id="20" name="Text Box 16"/>
            <p:cNvSpPr txBox="1">
              <a:spLocks noChangeArrowheads="1"/>
            </p:cNvSpPr>
            <p:nvPr/>
          </p:nvSpPr>
          <p:spPr bwMode="auto">
            <a:xfrm>
              <a:off x="2448" y="2976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/>
                <a:t>30</a:t>
              </a:r>
            </a:p>
          </p:txBody>
        </p:sp>
        <p:sp>
          <p:nvSpPr>
            <p:cNvPr id="21" name="Text Box 17"/>
            <p:cNvSpPr txBox="1">
              <a:spLocks noChangeArrowheads="1"/>
            </p:cNvSpPr>
            <p:nvPr/>
          </p:nvSpPr>
          <p:spPr bwMode="auto">
            <a:xfrm>
              <a:off x="1728" y="2976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987987987</a:t>
              </a:r>
            </a:p>
          </p:txBody>
        </p:sp>
        <p:sp>
          <p:nvSpPr>
            <p:cNvPr id="22" name="Text Box 18"/>
            <p:cNvSpPr txBox="1">
              <a:spLocks noChangeArrowheads="1"/>
            </p:cNvSpPr>
            <p:nvPr/>
          </p:nvSpPr>
          <p:spPr bwMode="auto">
            <a:xfrm>
              <a:off x="1728" y="3168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987654321</a:t>
              </a:r>
            </a:p>
          </p:txBody>
        </p:sp>
        <p:sp>
          <p:nvSpPr>
            <p:cNvPr id="23" name="Text Box 19"/>
            <p:cNvSpPr txBox="1">
              <a:spLocks noChangeArrowheads="1"/>
            </p:cNvSpPr>
            <p:nvPr/>
          </p:nvSpPr>
          <p:spPr bwMode="auto">
            <a:xfrm>
              <a:off x="1728" y="2784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987987987</a:t>
              </a:r>
            </a:p>
          </p:txBody>
        </p:sp>
        <p:sp>
          <p:nvSpPr>
            <p:cNvPr id="24" name="Text Box 20"/>
            <p:cNvSpPr txBox="1">
              <a:spLocks noChangeArrowheads="1"/>
            </p:cNvSpPr>
            <p:nvPr/>
          </p:nvSpPr>
          <p:spPr bwMode="auto">
            <a:xfrm>
              <a:off x="2448" y="3168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/>
                <a:t>10</a:t>
              </a:r>
            </a:p>
          </p:txBody>
        </p:sp>
        <p:sp>
          <p:nvSpPr>
            <p:cNvPr id="25" name="Text Box 21"/>
            <p:cNvSpPr txBox="1">
              <a:spLocks noChangeArrowheads="1"/>
            </p:cNvSpPr>
            <p:nvPr/>
          </p:nvSpPr>
          <p:spPr bwMode="auto">
            <a:xfrm>
              <a:off x="2448" y="3360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/>
                <a:t>20</a:t>
              </a:r>
            </a:p>
          </p:txBody>
        </p:sp>
        <p:sp>
          <p:nvSpPr>
            <p:cNvPr id="26" name="Text Box 22"/>
            <p:cNvSpPr txBox="1">
              <a:spLocks noChangeArrowheads="1"/>
            </p:cNvSpPr>
            <p:nvPr/>
          </p:nvSpPr>
          <p:spPr bwMode="auto">
            <a:xfrm>
              <a:off x="1728" y="3360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987654321</a:t>
              </a:r>
            </a:p>
          </p:txBody>
        </p:sp>
        <p:sp>
          <p:nvSpPr>
            <p:cNvPr id="27" name="Text Box 27"/>
            <p:cNvSpPr txBox="1">
              <a:spLocks noChangeArrowheads="1"/>
            </p:cNvSpPr>
            <p:nvPr/>
          </p:nvSpPr>
          <p:spPr bwMode="auto">
            <a:xfrm>
              <a:off x="2448" y="355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/>
                <a:t>30</a:t>
              </a:r>
            </a:p>
          </p:txBody>
        </p:sp>
        <p:sp>
          <p:nvSpPr>
            <p:cNvPr id="28" name="Text Box 28"/>
            <p:cNvSpPr txBox="1">
              <a:spLocks noChangeArrowheads="1"/>
            </p:cNvSpPr>
            <p:nvPr/>
          </p:nvSpPr>
          <p:spPr bwMode="auto">
            <a:xfrm>
              <a:off x="1728" y="3552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987654321</a:t>
              </a:r>
            </a:p>
          </p:txBody>
        </p:sp>
        <p:sp>
          <p:nvSpPr>
            <p:cNvPr id="29" name="Line 30"/>
            <p:cNvSpPr>
              <a:spLocks noChangeShapeType="1"/>
            </p:cNvSpPr>
            <p:nvPr/>
          </p:nvSpPr>
          <p:spPr bwMode="auto">
            <a:xfrm>
              <a:off x="1680" y="2592"/>
              <a:ext cx="0" cy="1008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prstDash val="sysDot"/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30" name="Line 32"/>
            <p:cNvSpPr>
              <a:spLocks noChangeShapeType="1"/>
            </p:cNvSpPr>
            <p:nvPr/>
          </p:nvSpPr>
          <p:spPr bwMode="auto">
            <a:xfrm flipV="1">
              <a:off x="2880" y="2448"/>
              <a:ext cx="0" cy="288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prstDash val="sysDot"/>
              <a:round/>
              <a:headEnd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663014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SQL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62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SQL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cài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toán</a:t>
            </a:r>
            <a:endParaRPr lang="en-US" dirty="0"/>
          </a:p>
          <a:p>
            <a:pPr lvl="1"/>
            <a:r>
              <a:rPr lang="en-US" dirty="0" err="1"/>
              <a:t>Hội</a:t>
            </a:r>
            <a:r>
              <a:rPr lang="en-US" dirty="0"/>
              <a:t> (UNION)</a:t>
            </a:r>
          </a:p>
          <a:p>
            <a:pPr lvl="1"/>
            <a:r>
              <a:rPr lang="en-US" dirty="0" err="1"/>
              <a:t>Giao</a:t>
            </a:r>
            <a:r>
              <a:rPr lang="en-US" dirty="0"/>
              <a:t> (INTERSECT)</a:t>
            </a:r>
          </a:p>
          <a:p>
            <a:pPr lvl="1"/>
            <a:r>
              <a:rPr lang="en-US" dirty="0" err="1"/>
              <a:t>Trừ</a:t>
            </a:r>
            <a:r>
              <a:rPr lang="en-US" dirty="0"/>
              <a:t> (EXCEPT)</a:t>
            </a:r>
          </a:p>
          <a:p>
            <a:endParaRPr lang="en-US" dirty="0"/>
          </a:p>
          <a:p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hợp</a:t>
            </a:r>
            <a:endParaRPr lang="en-US" dirty="0"/>
          </a:p>
          <a:p>
            <a:pPr lvl="1"/>
            <a:r>
              <a:rPr lang="en-US" dirty="0" err="1"/>
              <a:t>Loại</a:t>
            </a:r>
            <a:r>
              <a:rPr lang="en-US" dirty="0"/>
              <a:t> </a:t>
            </a:r>
            <a:r>
              <a:rPr lang="en-US" dirty="0" err="1"/>
              <a:t>bỏ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trùng</a:t>
            </a:r>
            <a:r>
              <a:rPr lang="en-US" dirty="0"/>
              <a:t> </a:t>
            </a:r>
            <a:r>
              <a:rPr lang="en-US" dirty="0" err="1"/>
              <a:t>nhau</a:t>
            </a:r>
            <a:endParaRPr lang="en-US" dirty="0"/>
          </a:p>
          <a:p>
            <a:pPr lvl="1"/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trùng</a:t>
            </a:r>
            <a:r>
              <a:rPr lang="en-US" dirty="0"/>
              <a:t> </a:t>
            </a:r>
            <a:r>
              <a:rPr lang="en-US" dirty="0" err="1" smtClean="0"/>
              <a:t>nhau</a:t>
            </a:r>
            <a:r>
              <a:rPr lang="en-US" dirty="0" smtClean="0"/>
              <a:t>: </a:t>
            </a:r>
            <a:r>
              <a:rPr lang="en-US" b="1" dirty="0" smtClean="0"/>
              <a:t>UNION ALL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951708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SQL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63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 smtClean="0"/>
              <a:t>pháp</a:t>
            </a:r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838200" y="1694884"/>
            <a:ext cx="6629400" cy="1338828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/>
              <a:t>SELECT &lt;</a:t>
            </a:r>
            <a:r>
              <a:rPr lang="en-US" dirty="0" err="1"/>
              <a:t>ds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 FROM &lt;</a:t>
            </a:r>
            <a:r>
              <a:rPr lang="en-US" dirty="0" err="1"/>
              <a:t>ds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&gt; WHERE 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UNION [ALL]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SELECT &lt;</a:t>
            </a:r>
            <a:r>
              <a:rPr lang="en-US" dirty="0" err="1"/>
              <a:t>ds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 FROM &lt;</a:t>
            </a:r>
            <a:r>
              <a:rPr lang="en-US" dirty="0" err="1"/>
              <a:t>ds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&gt; WHERE 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&gt;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838200" y="3309372"/>
            <a:ext cx="6629400" cy="1338828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/>
              <a:t>SELECT &lt;</a:t>
            </a:r>
            <a:r>
              <a:rPr lang="en-US" dirty="0" err="1"/>
              <a:t>ds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 FROM &lt;</a:t>
            </a:r>
            <a:r>
              <a:rPr lang="en-US" dirty="0" err="1"/>
              <a:t>ds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&gt; WHERE 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INTERSECT</a:t>
            </a:r>
          </a:p>
          <a:p>
            <a:pPr algn="l">
              <a:lnSpc>
                <a:spcPct val="150000"/>
              </a:lnSpc>
            </a:pPr>
            <a:r>
              <a:rPr lang="en-US" dirty="0" smtClean="0"/>
              <a:t>SELECT &lt;ds </a:t>
            </a:r>
            <a:r>
              <a:rPr lang="en-US" dirty="0" err="1" smtClean="0"/>
              <a:t>cột</a:t>
            </a:r>
            <a:r>
              <a:rPr lang="en-US" dirty="0" smtClean="0"/>
              <a:t>&gt; FROM &lt;ds </a:t>
            </a:r>
            <a:r>
              <a:rPr lang="en-US" dirty="0" err="1" smtClean="0"/>
              <a:t>bảng</a:t>
            </a:r>
            <a:r>
              <a:rPr lang="en-US" dirty="0" smtClean="0"/>
              <a:t>&gt; WHERE &lt;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kiện</a:t>
            </a:r>
            <a:r>
              <a:rPr lang="en-US" dirty="0" smtClean="0"/>
              <a:t>&gt;</a:t>
            </a:r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838200" y="4909572"/>
            <a:ext cx="6629400" cy="1338828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/>
              <a:t>SELECT &lt;</a:t>
            </a:r>
            <a:r>
              <a:rPr lang="en-US" dirty="0" err="1"/>
              <a:t>ds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 FROM &lt;</a:t>
            </a:r>
            <a:r>
              <a:rPr lang="en-US" dirty="0" err="1"/>
              <a:t>ds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&gt; WHERE 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EXCEPT</a:t>
            </a:r>
            <a:endParaRPr lang="en-US" b="1" dirty="0">
              <a:solidFill>
                <a:srgbClr val="0070C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/>
              <a:t>SELECT &lt;</a:t>
            </a:r>
            <a:r>
              <a:rPr lang="en-US" dirty="0" err="1"/>
              <a:t>ds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 FROM &lt;</a:t>
            </a:r>
            <a:r>
              <a:rPr lang="en-US" dirty="0" err="1"/>
              <a:t>ds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&gt; WHERE 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3198857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64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Cho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mã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có</a:t>
            </a:r>
            <a:endParaRPr lang="en-US" dirty="0"/>
          </a:p>
          <a:p>
            <a:pPr lvl="1"/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họ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smtClean="0"/>
              <a:t>‘Tran’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,</a:t>
            </a:r>
          </a:p>
          <a:p>
            <a:pPr lvl="1"/>
            <a:r>
              <a:rPr lang="en-US" dirty="0" err="1"/>
              <a:t>Trưởng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</a:t>
            </a:r>
            <a:r>
              <a:rPr lang="en-US" dirty="0" err="1"/>
              <a:t>chủ</a:t>
            </a:r>
            <a:r>
              <a:rPr lang="en-US" dirty="0"/>
              <a:t> </a:t>
            </a:r>
            <a:r>
              <a:rPr lang="en-US" dirty="0" err="1"/>
              <a:t>trì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họ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smtClean="0"/>
              <a:t>‘Tran’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143000" y="2667000"/>
            <a:ext cx="7620000" cy="258532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SELECT</a:t>
            </a:r>
            <a:r>
              <a:rPr lang="en-US" dirty="0">
                <a:solidFill>
                  <a:prstClr val="black"/>
                </a:solidFill>
              </a:rPr>
              <a:t> MADA </a:t>
            </a:r>
          </a:p>
          <a:p>
            <a:r>
              <a:rPr lang="en-US" dirty="0">
                <a:solidFill>
                  <a:srgbClr val="0000FF"/>
                </a:solidFill>
              </a:rPr>
              <a:t>FROM</a:t>
            </a:r>
            <a:r>
              <a:rPr lang="en-US" dirty="0">
                <a:solidFill>
                  <a:prstClr val="black"/>
                </a:solidFill>
              </a:rPr>
              <a:t> NHANVIEN </a:t>
            </a:r>
            <a:r>
              <a:rPr lang="en-US" dirty="0">
                <a:solidFill>
                  <a:srgbClr val="0000FF"/>
                </a:solidFill>
              </a:rPr>
              <a:t>as</a:t>
            </a:r>
            <a:r>
              <a:rPr lang="en-US" dirty="0">
                <a:solidFill>
                  <a:prstClr val="black"/>
                </a:solidFill>
              </a:rPr>
              <a:t> NV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PHANCONG </a:t>
            </a:r>
            <a:r>
              <a:rPr lang="en-US" dirty="0">
                <a:solidFill>
                  <a:srgbClr val="0000FF"/>
                </a:solidFill>
              </a:rPr>
              <a:t>as</a:t>
            </a:r>
            <a:r>
              <a:rPr lang="en-US" dirty="0">
                <a:solidFill>
                  <a:prstClr val="black"/>
                </a:solidFill>
              </a:rPr>
              <a:t> PC</a:t>
            </a:r>
          </a:p>
          <a:p>
            <a:r>
              <a:rPr lang="en-US" dirty="0">
                <a:solidFill>
                  <a:srgbClr val="0000FF"/>
                </a:solidFill>
              </a:rPr>
              <a:t>WHERE</a:t>
            </a:r>
            <a:r>
              <a:rPr lang="en-US" dirty="0">
                <a:solidFill>
                  <a:prstClr val="black"/>
                </a:solidFill>
              </a:rPr>
              <a:t> NV</a:t>
            </a:r>
            <a:r>
              <a:rPr lang="en-US" dirty="0">
                <a:solidFill>
                  <a:srgbClr val="808080"/>
                </a:solidFill>
              </a:rPr>
              <a:t>.</a:t>
            </a:r>
            <a:r>
              <a:rPr lang="en-US" dirty="0">
                <a:solidFill>
                  <a:prstClr val="black"/>
                </a:solidFill>
              </a:rPr>
              <a:t>MANV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PC</a:t>
            </a:r>
            <a:r>
              <a:rPr lang="en-US" dirty="0">
                <a:solidFill>
                  <a:srgbClr val="808080"/>
                </a:solidFill>
              </a:rPr>
              <a:t>.</a:t>
            </a:r>
            <a:r>
              <a:rPr lang="en-US" dirty="0">
                <a:solidFill>
                  <a:prstClr val="black"/>
                </a:solidFill>
              </a:rPr>
              <a:t>MANV </a:t>
            </a:r>
            <a:r>
              <a:rPr lang="en-US" dirty="0">
                <a:solidFill>
                  <a:srgbClr val="808080"/>
                </a:solidFill>
              </a:rPr>
              <a:t>AND</a:t>
            </a:r>
            <a:r>
              <a:rPr lang="en-US" dirty="0">
                <a:solidFill>
                  <a:prstClr val="black"/>
                </a:solidFill>
              </a:rPr>
              <a:t> HONV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srgbClr val="FF0000"/>
                </a:solidFill>
              </a:rPr>
              <a:t>'Tran'</a:t>
            </a:r>
          </a:p>
          <a:p>
            <a:r>
              <a:rPr lang="en-US" dirty="0">
                <a:solidFill>
                  <a:srgbClr val="0000FF"/>
                </a:solidFill>
              </a:rPr>
              <a:t>UNION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ALL</a:t>
            </a:r>
          </a:p>
          <a:p>
            <a:r>
              <a:rPr lang="en-US" dirty="0">
                <a:solidFill>
                  <a:srgbClr val="008000"/>
                </a:solidFill>
              </a:rPr>
              <a:t>--INTERSECT</a:t>
            </a:r>
          </a:p>
          <a:p>
            <a:r>
              <a:rPr lang="en-US" dirty="0">
                <a:solidFill>
                  <a:srgbClr val="008000"/>
                </a:solidFill>
              </a:rPr>
              <a:t>--EXCEPT</a:t>
            </a:r>
          </a:p>
          <a:p>
            <a:r>
              <a:rPr lang="en-US" dirty="0">
                <a:solidFill>
                  <a:srgbClr val="0000FF"/>
                </a:solidFill>
              </a:rPr>
              <a:t>SELECT</a:t>
            </a:r>
            <a:r>
              <a:rPr lang="en-US" dirty="0">
                <a:solidFill>
                  <a:prstClr val="black"/>
                </a:solidFill>
              </a:rPr>
              <a:t> MADA</a:t>
            </a:r>
          </a:p>
          <a:p>
            <a:r>
              <a:rPr lang="en-US" dirty="0">
                <a:solidFill>
                  <a:srgbClr val="0000FF"/>
                </a:solidFill>
              </a:rPr>
              <a:t>FROM</a:t>
            </a:r>
            <a:r>
              <a:rPr lang="en-US" dirty="0">
                <a:solidFill>
                  <a:prstClr val="black"/>
                </a:solidFill>
              </a:rPr>
              <a:t> NHANVIEN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PHONGBAN</a:t>
            </a:r>
            <a:r>
              <a:rPr lang="en-US" dirty="0">
                <a:solidFill>
                  <a:srgbClr val="808080"/>
                </a:solidFill>
              </a:rPr>
              <a:t>,</a:t>
            </a:r>
            <a:r>
              <a:rPr lang="en-US" dirty="0">
                <a:solidFill>
                  <a:prstClr val="black"/>
                </a:solidFill>
              </a:rPr>
              <a:t> DEAN</a:t>
            </a:r>
          </a:p>
          <a:p>
            <a:r>
              <a:rPr lang="en-US" dirty="0">
                <a:solidFill>
                  <a:srgbClr val="0000FF"/>
                </a:solidFill>
              </a:rPr>
              <a:t>WHERE</a:t>
            </a:r>
            <a:r>
              <a:rPr lang="en-US" dirty="0">
                <a:solidFill>
                  <a:prstClr val="black"/>
                </a:solidFill>
              </a:rPr>
              <a:t> MANV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TRGPHG </a:t>
            </a:r>
            <a:r>
              <a:rPr lang="en-US" dirty="0">
                <a:solidFill>
                  <a:srgbClr val="808080"/>
                </a:solidFill>
              </a:rPr>
              <a:t>AND</a:t>
            </a:r>
            <a:r>
              <a:rPr lang="en-US" dirty="0">
                <a:solidFill>
                  <a:prstClr val="black"/>
                </a:solidFill>
              </a:rPr>
              <a:t> MAPHG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prstClr val="black"/>
                </a:solidFill>
              </a:rPr>
              <a:t>PHONG  </a:t>
            </a:r>
            <a:r>
              <a:rPr lang="en-US" dirty="0">
                <a:solidFill>
                  <a:srgbClr val="808080"/>
                </a:solidFill>
              </a:rPr>
              <a:t>AND</a:t>
            </a:r>
            <a:r>
              <a:rPr lang="en-US" dirty="0">
                <a:solidFill>
                  <a:prstClr val="black"/>
                </a:solidFill>
              </a:rPr>
              <a:t> HONV</a:t>
            </a:r>
            <a:r>
              <a:rPr lang="en-US" dirty="0">
                <a:solidFill>
                  <a:srgbClr val="808080"/>
                </a:solidFill>
              </a:rPr>
              <a:t>=</a:t>
            </a:r>
            <a:r>
              <a:rPr lang="en-US" dirty="0">
                <a:solidFill>
                  <a:srgbClr val="FF0000"/>
                </a:solidFill>
              </a:rPr>
              <a:t>'Tran'</a:t>
            </a:r>
          </a:p>
        </p:txBody>
      </p:sp>
    </p:spTree>
    <p:extLst>
      <p:ext uri="{BB962C8B-B14F-4D97-AF65-F5344CB8AC3E}">
        <p14:creationId xmlns:p14="http://schemas.microsoft.com/office/powerpoint/2010/main" val="19029561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65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Chú</a:t>
            </a:r>
            <a:r>
              <a:rPr lang="en-US" dirty="0" smtClean="0"/>
              <a:t> ý </a:t>
            </a:r>
            <a:r>
              <a:rPr lang="en-US" dirty="0" err="1" smtClean="0"/>
              <a:t>xác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rõ</a:t>
            </a:r>
            <a:r>
              <a:rPr lang="en-US" dirty="0" smtClean="0"/>
              <a:t> </a:t>
            </a:r>
            <a:r>
              <a:rPr lang="en-US" dirty="0" err="1" smtClean="0"/>
              <a:t>yêu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</a:t>
            </a:r>
            <a:r>
              <a:rPr lang="en-US" dirty="0" err="1" smtClean="0"/>
              <a:t>trước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: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b="1" dirty="0" err="1"/>
              <a:t>có</a:t>
            </a:r>
            <a:r>
              <a:rPr lang="en-US" b="1" dirty="0"/>
              <a:t> </a:t>
            </a:r>
            <a:r>
              <a:rPr lang="en-US" b="1" dirty="0" err="1"/>
              <a:t>người</a:t>
            </a:r>
            <a:r>
              <a:rPr lang="en-US" b="1" dirty="0"/>
              <a:t> </a:t>
            </a:r>
            <a:r>
              <a:rPr lang="en-US" b="1" dirty="0" err="1"/>
              <a:t>thân</a:t>
            </a:r>
            <a:r>
              <a:rPr lang="en-US" b="1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giới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286000" y="2868970"/>
            <a:ext cx="4876800" cy="12875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 </a:t>
            </a:r>
            <a:r>
              <a:rPr lang="en-US" dirty="0"/>
              <a:t>TENNV, PHAI </a:t>
            </a: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INTERSECT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 </a:t>
            </a:r>
            <a:r>
              <a:rPr lang="en-US" dirty="0"/>
              <a:t>TENTN, PHAI </a:t>
            </a: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THANNHAN</a:t>
            </a:r>
          </a:p>
        </p:txBody>
      </p:sp>
      <p:grpSp>
        <p:nvGrpSpPr>
          <p:cNvPr id="8" name="Group 5"/>
          <p:cNvGrpSpPr>
            <a:grpSpLocks/>
          </p:cNvGrpSpPr>
          <p:nvPr/>
        </p:nvGrpSpPr>
        <p:grpSpPr bwMode="auto">
          <a:xfrm>
            <a:off x="2667000" y="2792770"/>
            <a:ext cx="2948860" cy="1474430"/>
            <a:chOff x="1753" y="2000"/>
            <a:chExt cx="1359" cy="938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753" y="2000"/>
              <a:ext cx="1359" cy="851"/>
            </a:xfrm>
            <a:custGeom>
              <a:avLst/>
              <a:gdLst>
                <a:gd name="T0" fmla="*/ 0 w 1359"/>
                <a:gd name="T1" fmla="*/ 851 h 851"/>
                <a:gd name="T2" fmla="*/ 421 w 1359"/>
                <a:gd name="T3" fmla="*/ 509 h 851"/>
                <a:gd name="T4" fmla="*/ 574 w 1359"/>
                <a:gd name="T5" fmla="*/ 444 h 851"/>
                <a:gd name="T6" fmla="*/ 916 w 1359"/>
                <a:gd name="T7" fmla="*/ 262 h 851"/>
                <a:gd name="T8" fmla="*/ 1221 w 1359"/>
                <a:gd name="T9" fmla="*/ 80 h 851"/>
                <a:gd name="T10" fmla="*/ 1308 w 1359"/>
                <a:gd name="T11" fmla="*/ 29 h 851"/>
                <a:gd name="T12" fmla="*/ 1359 w 1359"/>
                <a:gd name="T13" fmla="*/ 0 h 8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59"/>
                <a:gd name="T22" fmla="*/ 0 h 851"/>
                <a:gd name="T23" fmla="*/ 1359 w 1359"/>
                <a:gd name="T24" fmla="*/ 851 h 8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59" h="851">
                  <a:moveTo>
                    <a:pt x="0" y="851"/>
                  </a:moveTo>
                  <a:cubicBezTo>
                    <a:pt x="91" y="708"/>
                    <a:pt x="273" y="585"/>
                    <a:pt x="421" y="509"/>
                  </a:cubicBezTo>
                  <a:cubicBezTo>
                    <a:pt x="467" y="485"/>
                    <a:pt x="530" y="471"/>
                    <a:pt x="574" y="444"/>
                  </a:cubicBezTo>
                  <a:cubicBezTo>
                    <a:pt x="684" y="377"/>
                    <a:pt x="802" y="323"/>
                    <a:pt x="916" y="262"/>
                  </a:cubicBezTo>
                  <a:cubicBezTo>
                    <a:pt x="1021" y="206"/>
                    <a:pt x="1117" y="137"/>
                    <a:pt x="1221" y="80"/>
                  </a:cubicBezTo>
                  <a:cubicBezTo>
                    <a:pt x="1250" y="64"/>
                    <a:pt x="1279" y="46"/>
                    <a:pt x="1308" y="29"/>
                  </a:cubicBezTo>
                  <a:cubicBezTo>
                    <a:pt x="1325" y="19"/>
                    <a:pt x="1359" y="0"/>
                    <a:pt x="1359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022" y="2146"/>
              <a:ext cx="1018" cy="792"/>
            </a:xfrm>
            <a:custGeom>
              <a:avLst/>
              <a:gdLst>
                <a:gd name="T0" fmla="*/ 0 w 1018"/>
                <a:gd name="T1" fmla="*/ 0 h 792"/>
                <a:gd name="T2" fmla="*/ 167 w 1018"/>
                <a:gd name="T3" fmla="*/ 87 h 792"/>
                <a:gd name="T4" fmla="*/ 312 w 1018"/>
                <a:gd name="T5" fmla="*/ 174 h 792"/>
                <a:gd name="T6" fmla="*/ 363 w 1018"/>
                <a:gd name="T7" fmla="*/ 218 h 792"/>
                <a:gd name="T8" fmla="*/ 654 w 1018"/>
                <a:gd name="T9" fmla="*/ 458 h 792"/>
                <a:gd name="T10" fmla="*/ 749 w 1018"/>
                <a:gd name="T11" fmla="*/ 552 h 792"/>
                <a:gd name="T12" fmla="*/ 858 w 1018"/>
                <a:gd name="T13" fmla="*/ 632 h 792"/>
                <a:gd name="T14" fmla="*/ 909 w 1018"/>
                <a:gd name="T15" fmla="*/ 691 h 792"/>
                <a:gd name="T16" fmla="*/ 960 w 1018"/>
                <a:gd name="T17" fmla="*/ 727 h 792"/>
                <a:gd name="T18" fmla="*/ 1018 w 1018"/>
                <a:gd name="T19" fmla="*/ 792 h 7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18"/>
                <a:gd name="T31" fmla="*/ 0 h 792"/>
                <a:gd name="T32" fmla="*/ 1018 w 1018"/>
                <a:gd name="T33" fmla="*/ 792 h 7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18" h="792">
                  <a:moveTo>
                    <a:pt x="0" y="0"/>
                  </a:moveTo>
                  <a:cubicBezTo>
                    <a:pt x="103" y="28"/>
                    <a:pt x="87" y="33"/>
                    <a:pt x="167" y="87"/>
                  </a:cubicBezTo>
                  <a:cubicBezTo>
                    <a:pt x="213" y="118"/>
                    <a:pt x="265" y="145"/>
                    <a:pt x="312" y="174"/>
                  </a:cubicBezTo>
                  <a:cubicBezTo>
                    <a:pt x="412" y="236"/>
                    <a:pt x="278" y="158"/>
                    <a:pt x="363" y="218"/>
                  </a:cubicBezTo>
                  <a:cubicBezTo>
                    <a:pt x="466" y="291"/>
                    <a:pt x="560" y="373"/>
                    <a:pt x="654" y="458"/>
                  </a:cubicBezTo>
                  <a:cubicBezTo>
                    <a:pt x="687" y="488"/>
                    <a:pt x="713" y="526"/>
                    <a:pt x="749" y="552"/>
                  </a:cubicBezTo>
                  <a:cubicBezTo>
                    <a:pt x="785" y="579"/>
                    <a:pt x="829" y="598"/>
                    <a:pt x="858" y="632"/>
                  </a:cubicBezTo>
                  <a:cubicBezTo>
                    <a:pt x="875" y="652"/>
                    <a:pt x="890" y="673"/>
                    <a:pt x="909" y="691"/>
                  </a:cubicBezTo>
                  <a:cubicBezTo>
                    <a:pt x="924" y="705"/>
                    <a:pt x="945" y="713"/>
                    <a:pt x="960" y="727"/>
                  </a:cubicBezTo>
                  <a:cubicBezTo>
                    <a:pt x="981" y="746"/>
                    <a:pt x="997" y="772"/>
                    <a:pt x="1018" y="792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286000" y="4545370"/>
            <a:ext cx="5867400" cy="17030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NV.*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 NV, THANNHAN TN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</a:t>
            </a:r>
            <a:r>
              <a:rPr lang="en-US" dirty="0" smtClean="0"/>
              <a:t>NV.MANV=TN.MANV</a:t>
            </a:r>
            <a:endParaRPr lang="en-US" dirty="0"/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777777"/>
                </a:solidFill>
              </a:rPr>
              <a:t>AND</a:t>
            </a:r>
            <a:r>
              <a:rPr lang="en-US" dirty="0"/>
              <a:t> NV.TENNV=TN.TENTN </a:t>
            </a:r>
            <a:r>
              <a:rPr lang="en-US" dirty="0">
                <a:solidFill>
                  <a:srgbClr val="777777"/>
                </a:solidFill>
              </a:rPr>
              <a:t>AND</a:t>
            </a:r>
            <a:r>
              <a:rPr lang="en-US" dirty="0"/>
              <a:t> NV.PHAI=TN.PHAI</a:t>
            </a:r>
            <a:endParaRPr lang="en-US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3040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lồng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66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590800"/>
            <a:ext cx="3200400" cy="1295400"/>
          </a:xfrm>
          <a:prstGeom prst="rect">
            <a:avLst/>
          </a:prstGeom>
          <a:noFill/>
          <a:ln>
            <a:solidFill>
              <a:srgbClr val="C00000"/>
            </a:solidFill>
            <a:prstDash val="sysDot"/>
          </a:ln>
          <a:effectLst>
            <a:outerShdw blurRad="127000" dist="50800" dir="2940000" sx="101000" sy="101000" algn="ctr" rotWithShape="0">
              <a:srgbClr val="000000">
                <a:alpha val="9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1295400" y="2485579"/>
            <a:ext cx="6324600" cy="3000821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b="1" dirty="0"/>
              <a:t>SELECT</a:t>
            </a:r>
            <a:r>
              <a:rPr lang="en-US" dirty="0"/>
              <a:t> 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/>
              <a:t>FROM</a:t>
            </a:r>
            <a:r>
              <a:rPr lang="en-US" dirty="0"/>
              <a:t> 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/>
              <a:t>WHERE</a:t>
            </a:r>
            <a:r>
              <a:rPr lang="en-US" dirty="0"/>
              <a:t> &lt;so </a:t>
            </a:r>
            <a:r>
              <a:rPr lang="en-US" dirty="0" err="1"/>
              <a:t>sánh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&gt; (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</a:t>
            </a:r>
            <a:r>
              <a:rPr lang="en-US" dirty="0" smtClean="0"/>
              <a:t>		    </a:t>
            </a:r>
            <a:r>
              <a:rPr lang="en-US" b="1" dirty="0" smtClean="0"/>
              <a:t>SELECT</a:t>
            </a:r>
            <a:r>
              <a:rPr lang="en-US" dirty="0" smtClean="0"/>
              <a:t> </a:t>
            </a:r>
            <a:r>
              <a:rPr lang="en-US" dirty="0"/>
              <a:t>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 smtClean="0"/>
              <a:t>		    </a:t>
            </a:r>
            <a:r>
              <a:rPr lang="en-US" b="1" dirty="0"/>
              <a:t>	</a:t>
            </a:r>
            <a:r>
              <a:rPr lang="en-US" b="1" dirty="0" smtClean="0"/>
              <a:t>    FROM</a:t>
            </a:r>
            <a:r>
              <a:rPr lang="en-US" dirty="0" smtClean="0"/>
              <a:t> </a:t>
            </a:r>
            <a:r>
              <a:rPr lang="en-US" dirty="0"/>
              <a:t>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 smtClean="0"/>
              <a:t>		</a:t>
            </a:r>
            <a:r>
              <a:rPr lang="en-US" b="1" dirty="0"/>
              <a:t>	</a:t>
            </a:r>
            <a:r>
              <a:rPr lang="en-US" b="1" dirty="0" smtClean="0"/>
              <a:t>    WHERE</a:t>
            </a:r>
            <a:r>
              <a:rPr lang="en-US" dirty="0" smtClean="0"/>
              <a:t> </a:t>
            </a:r>
            <a:r>
              <a:rPr lang="en-US" dirty="0"/>
              <a:t>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 smtClean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dirty="0" smtClean="0"/>
              <a:t>			  )</a:t>
            </a:r>
            <a:endParaRPr lang="en-US" dirty="0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990600" y="1799779"/>
            <a:ext cx="2286000" cy="64633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Câu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truy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vấn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cha</a:t>
            </a:r>
          </a:p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(Outer query)</a:t>
            </a: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6858000" y="3124200"/>
            <a:ext cx="2286000" cy="6413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Câu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truy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vấn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con (</a:t>
            </a:r>
            <a:r>
              <a:rPr lang="en-US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Subquery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267200" y="3810000"/>
            <a:ext cx="3200400" cy="1295400"/>
          </a:xfrm>
          <a:prstGeom prst="rect">
            <a:avLst/>
          </a:prstGeom>
          <a:noFill/>
          <a:ln>
            <a:solidFill>
              <a:srgbClr val="00B050"/>
            </a:solidFill>
            <a:prstDash val="sysDot"/>
          </a:ln>
          <a:effectLst>
            <a:outerShdw blurRad="127000" dist="50800" dir="2940000" sx="101000" sy="101000" algn="ctr" rotWithShape="0">
              <a:srgbClr val="000000">
                <a:alpha val="9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44584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67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SELECT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lồng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 ở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mức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con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con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WHERE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nối</a:t>
            </a:r>
            <a:r>
              <a:rPr lang="en-US" dirty="0"/>
              <a:t> </a:t>
            </a:r>
            <a:r>
              <a:rPr lang="en-US" dirty="0" smtClean="0"/>
              <a:t>logic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441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68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WHERE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cha</a:t>
            </a:r>
          </a:p>
          <a:p>
            <a:pPr lvl="1">
              <a:lnSpc>
                <a:spcPct val="130000"/>
              </a:lnSpc>
            </a:pPr>
            <a:r>
              <a:rPr lang="en-US" dirty="0"/>
              <a:t>&lt;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&gt; &lt;so </a:t>
            </a:r>
            <a:r>
              <a:rPr lang="en-US" dirty="0" err="1"/>
              <a:t>sánh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&gt; &lt;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con&gt;</a:t>
            </a:r>
          </a:p>
          <a:p>
            <a:pPr lvl="1">
              <a:lnSpc>
                <a:spcPct val="130000"/>
              </a:lnSpc>
            </a:pPr>
            <a:r>
              <a:rPr lang="en-US" dirty="0"/>
              <a:t>So </a:t>
            </a:r>
            <a:r>
              <a:rPr lang="en-US" dirty="0" err="1"/>
              <a:t>sánh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đi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tử</a:t>
            </a:r>
            <a:endParaRPr lang="en-US" dirty="0"/>
          </a:p>
          <a:p>
            <a:pPr lvl="2">
              <a:lnSpc>
                <a:spcPct val="130000"/>
              </a:lnSpc>
            </a:pPr>
            <a:r>
              <a:rPr lang="en-US" dirty="0"/>
              <a:t>IN, NOT IN</a:t>
            </a:r>
          </a:p>
          <a:p>
            <a:pPr lvl="2">
              <a:lnSpc>
                <a:spcPct val="130000"/>
              </a:lnSpc>
            </a:pPr>
            <a:r>
              <a:rPr lang="en-US" dirty="0"/>
              <a:t>ALL</a:t>
            </a:r>
          </a:p>
          <a:p>
            <a:pPr lvl="2">
              <a:lnSpc>
                <a:spcPct val="130000"/>
              </a:lnSpc>
            </a:pPr>
            <a:r>
              <a:rPr lang="en-US" dirty="0"/>
              <a:t>ANY </a:t>
            </a:r>
            <a:r>
              <a:rPr lang="en-US" dirty="0" err="1"/>
              <a:t>hoặc</a:t>
            </a:r>
            <a:r>
              <a:rPr lang="en-US" dirty="0"/>
              <a:t> SOME</a:t>
            </a:r>
          </a:p>
          <a:p>
            <a:pPr lvl="1">
              <a:lnSpc>
                <a:spcPct val="130000"/>
              </a:lnSpc>
            </a:pP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tồn</a:t>
            </a:r>
            <a:r>
              <a:rPr lang="en-US" dirty="0"/>
              <a:t> </a:t>
            </a:r>
            <a:r>
              <a:rPr lang="en-US" dirty="0" err="1"/>
              <a:t>tại</a:t>
            </a:r>
            <a:endParaRPr lang="en-US" dirty="0"/>
          </a:p>
          <a:p>
            <a:pPr lvl="2">
              <a:lnSpc>
                <a:spcPct val="130000"/>
              </a:lnSpc>
            </a:pPr>
            <a:r>
              <a:rPr lang="en-US" dirty="0"/>
              <a:t>EXISTS</a:t>
            </a:r>
          </a:p>
          <a:p>
            <a:pPr lvl="2">
              <a:lnSpc>
                <a:spcPct val="130000"/>
              </a:lnSpc>
            </a:pPr>
            <a:r>
              <a:rPr lang="en-US" dirty="0"/>
              <a:t>NOT EXISTS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6534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69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en-US" dirty="0" err="1"/>
              <a:t>Có</a:t>
            </a:r>
            <a:r>
              <a:rPr lang="en-US" dirty="0"/>
              <a:t> 2 </a:t>
            </a:r>
            <a:r>
              <a:rPr lang="en-US" dirty="0" err="1"/>
              <a:t>loại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lồng</a:t>
            </a:r>
            <a:endParaRPr lang="en-US" dirty="0"/>
          </a:p>
          <a:p>
            <a:pPr lvl="1" algn="just">
              <a:lnSpc>
                <a:spcPct val="150000"/>
              </a:lnSpc>
            </a:pP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lồng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cấp</a:t>
            </a:r>
            <a:endParaRPr lang="en-US" dirty="0"/>
          </a:p>
          <a:p>
            <a:pPr lvl="1" algn="just">
              <a:lnSpc>
                <a:spcPct val="150000"/>
              </a:lnSpc>
            </a:pP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lồng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quan</a:t>
            </a:r>
            <a:endParaRPr lang="en-US" dirty="0"/>
          </a:p>
          <a:p>
            <a:pPr algn="just">
              <a:lnSpc>
                <a:spcPct val="150000"/>
              </a:lnSpc>
            </a:pPr>
            <a:r>
              <a:rPr lang="en-US" dirty="0" err="1"/>
              <a:t>Lồng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cấp</a:t>
            </a:r>
            <a:endParaRPr lang="en-US" dirty="0"/>
          </a:p>
          <a:p>
            <a:pPr marL="623888" lvl="2" algn="just">
              <a:lnSpc>
                <a:spcPct val="150000"/>
              </a:lnSpc>
            </a:pP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WHERE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con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chiếu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FROM ở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cha</a:t>
            </a:r>
          </a:p>
          <a:p>
            <a:pPr marL="623888" lvl="2" algn="just">
              <a:lnSpc>
                <a:spcPct val="150000"/>
              </a:lnSpc>
            </a:pP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,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con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 smtClean="0"/>
              <a:t>trước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7190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Giới</a:t>
            </a:r>
            <a:r>
              <a:rPr lang="en-US" dirty="0"/>
              <a:t> </a:t>
            </a:r>
            <a:r>
              <a:rPr lang="en-US" dirty="0" err="1"/>
              <a:t>thiệu</a:t>
            </a:r>
            <a:r>
              <a:rPr lang="en-US" dirty="0"/>
              <a:t> </a:t>
            </a:r>
            <a:r>
              <a:rPr lang="en-US" dirty="0" smtClean="0"/>
              <a:t>Microsoft SQL Server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chương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giúp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,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truy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do Microsoft </a:t>
            </a:r>
            <a:r>
              <a:rPr lang="en-US" dirty="0" err="1" smtClean="0"/>
              <a:t>phát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mô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CSDL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Ngôn</a:t>
            </a:r>
            <a:r>
              <a:rPr lang="en-US" dirty="0" smtClean="0"/>
              <a:t> </a:t>
            </a:r>
            <a:r>
              <a:rPr lang="en-US" dirty="0" err="1" smtClean="0"/>
              <a:t>ngữ</a:t>
            </a:r>
            <a:r>
              <a:rPr lang="en-US" dirty="0" smtClean="0"/>
              <a:t> </a:t>
            </a:r>
            <a:r>
              <a:rPr lang="en-US" dirty="0" err="1" smtClean="0"/>
              <a:t>truy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ANSI-SQL.</a:t>
            </a:r>
          </a:p>
          <a:p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chữ</a:t>
            </a:r>
            <a:r>
              <a:rPr lang="en-US" dirty="0" smtClean="0"/>
              <a:t> </a:t>
            </a:r>
            <a:r>
              <a:rPr lang="en-US" dirty="0" err="1" smtClean="0"/>
              <a:t>hoa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chữ</a:t>
            </a:r>
            <a:r>
              <a:rPr lang="en-US" dirty="0" smtClean="0"/>
              <a:t> </a:t>
            </a:r>
            <a:r>
              <a:rPr lang="en-US" dirty="0" err="1" smtClean="0"/>
              <a:t>thường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kèm</a:t>
            </a:r>
            <a:r>
              <a:rPr lang="en-US" dirty="0" smtClean="0"/>
              <a:t> </a:t>
            </a:r>
            <a:r>
              <a:rPr lang="en-US" dirty="0" err="1" smtClean="0"/>
              <a:t>tài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tham</a:t>
            </a:r>
            <a:r>
              <a:rPr lang="en-US" dirty="0" smtClean="0"/>
              <a:t> </a:t>
            </a:r>
            <a:r>
              <a:rPr lang="en-US" dirty="0" err="1" smtClean="0"/>
              <a:t>khảo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tên</a:t>
            </a:r>
            <a:r>
              <a:rPr lang="en-US" dirty="0" smtClean="0"/>
              <a:t> </a:t>
            </a:r>
            <a:r>
              <a:rPr lang="en-US" dirty="0" err="1" smtClean="0"/>
              <a:t>gọi</a:t>
            </a:r>
            <a:r>
              <a:rPr lang="en-US" dirty="0" smtClean="0"/>
              <a:t> Books Online:</a:t>
            </a:r>
          </a:p>
          <a:p>
            <a:pPr lvl="1"/>
            <a:r>
              <a:rPr lang="en-US" dirty="0" err="1" smtClean="0"/>
              <a:t>Hỗ</a:t>
            </a:r>
            <a:r>
              <a:rPr lang="en-US" dirty="0" smtClean="0"/>
              <a:t> </a:t>
            </a:r>
            <a:r>
              <a:rPr lang="en-US" dirty="0" err="1" smtClean="0"/>
              <a:t>trợ</a:t>
            </a:r>
            <a:r>
              <a:rPr lang="en-US" dirty="0" smtClean="0"/>
              <a:t> </a:t>
            </a:r>
            <a:r>
              <a:rPr lang="en-US" dirty="0" err="1" smtClean="0"/>
              <a:t>xem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lệnh</a:t>
            </a:r>
            <a:r>
              <a:rPr lang="en-US" dirty="0" smtClean="0"/>
              <a:t>.</a:t>
            </a:r>
          </a:p>
          <a:p>
            <a:pPr lvl="1"/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kiếm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khóa</a:t>
            </a:r>
            <a:r>
              <a:rPr lang="en-US" dirty="0" smtClean="0"/>
              <a:t>.</a:t>
            </a:r>
          </a:p>
          <a:p>
            <a:pPr lvl="1"/>
            <a:r>
              <a:rPr lang="en-US" dirty="0" err="1" smtClean="0"/>
              <a:t>Đầy</a:t>
            </a:r>
            <a:r>
              <a:rPr lang="en-US" dirty="0" smtClean="0"/>
              <a:t> </a:t>
            </a:r>
            <a:r>
              <a:rPr lang="en-US" dirty="0" err="1" smtClean="0"/>
              <a:t>đủ</a:t>
            </a:r>
            <a:r>
              <a:rPr lang="en-US" dirty="0" smtClean="0"/>
              <a:t> </a:t>
            </a:r>
            <a:r>
              <a:rPr lang="en-US" dirty="0" err="1" smtClean="0"/>
              <a:t>cấu</a:t>
            </a:r>
            <a:r>
              <a:rPr lang="en-US" dirty="0" smtClean="0"/>
              <a:t> </a:t>
            </a:r>
            <a:r>
              <a:rPr lang="en-US" dirty="0" err="1" smtClean="0"/>
              <a:t>trúc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lệnh</a:t>
            </a:r>
            <a:r>
              <a:rPr lang="en-US" dirty="0" smtClean="0"/>
              <a:t> SQL.</a:t>
            </a:r>
          </a:p>
          <a:p>
            <a:pPr lvl="1"/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 </a:t>
            </a:r>
            <a:r>
              <a:rPr lang="en-US" dirty="0" err="1" smtClean="0"/>
              <a:t>tham</a:t>
            </a:r>
            <a:r>
              <a:rPr lang="en-US" dirty="0" smtClean="0"/>
              <a:t> </a:t>
            </a:r>
            <a:r>
              <a:rPr lang="en-US" dirty="0" err="1" smtClean="0"/>
              <a:t>khảo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785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70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en-US" dirty="0" err="1"/>
              <a:t>Lồng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quan</a:t>
            </a:r>
            <a:endParaRPr lang="en-US" dirty="0"/>
          </a:p>
          <a:p>
            <a:pPr marL="569913" lvl="2" algn="just">
              <a:lnSpc>
                <a:spcPct val="150000"/>
              </a:lnSpc>
            </a:pP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WHERE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con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chiếu</a:t>
            </a:r>
            <a:r>
              <a:rPr lang="en-US" dirty="0"/>
              <a:t> </a:t>
            </a:r>
            <a:r>
              <a:rPr lang="en-US" dirty="0" err="1"/>
              <a:t>ít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FROM ở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cha</a:t>
            </a:r>
          </a:p>
          <a:p>
            <a:pPr marL="569913" lvl="2" algn="just">
              <a:lnSpc>
                <a:spcPct val="150000"/>
              </a:lnSpc>
            </a:pP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,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con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lần</a:t>
            </a:r>
            <a:r>
              <a:rPr lang="en-US" dirty="0"/>
              <a:t>,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lần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smtClean="0"/>
              <a:t>cha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0011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71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err="1"/>
              <a:t>Ví</a:t>
            </a:r>
            <a:r>
              <a:rPr lang="en-US" sz="2800" dirty="0"/>
              <a:t> </a:t>
            </a:r>
            <a:r>
              <a:rPr lang="en-US" sz="2800" dirty="0" err="1"/>
              <a:t>dụ</a:t>
            </a:r>
            <a:r>
              <a:rPr lang="en-US" sz="2800" dirty="0"/>
              <a:t> - </a:t>
            </a:r>
            <a:r>
              <a:rPr lang="en-US" sz="2800" dirty="0" err="1"/>
              <a:t>Lồng</a:t>
            </a:r>
            <a:r>
              <a:rPr lang="en-US" sz="2800" dirty="0"/>
              <a:t> </a:t>
            </a:r>
            <a:r>
              <a:rPr lang="en-US" sz="2800" dirty="0" err="1"/>
              <a:t>phân</a:t>
            </a:r>
            <a:r>
              <a:rPr lang="en-US" sz="2800" dirty="0"/>
              <a:t> </a:t>
            </a:r>
            <a:r>
              <a:rPr lang="en-US" sz="2800" dirty="0" err="1"/>
              <a:t>cấp</a:t>
            </a:r>
            <a:endParaRPr lang="en-US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990600" y="1805765"/>
            <a:ext cx="5562600" cy="12875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</a:t>
            </a:r>
            <a:r>
              <a:rPr lang="en-US" dirty="0"/>
              <a:t>NHANVIEN, PHONGBAN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 </a:t>
            </a:r>
            <a:r>
              <a:rPr lang="en-US" dirty="0"/>
              <a:t>TENPHG=</a:t>
            </a:r>
            <a:r>
              <a:rPr lang="en-US" dirty="0">
                <a:solidFill>
                  <a:srgbClr val="CC0000"/>
                </a:solidFill>
              </a:rPr>
              <a:t>‘</a:t>
            </a:r>
            <a:r>
              <a:rPr lang="en-US" dirty="0" err="1">
                <a:solidFill>
                  <a:srgbClr val="CC0000"/>
                </a:solidFill>
              </a:rPr>
              <a:t>Nghien</a:t>
            </a:r>
            <a:r>
              <a:rPr lang="en-US" dirty="0">
                <a:solidFill>
                  <a:srgbClr val="CC0000"/>
                </a:solidFill>
              </a:rPr>
              <a:t> </a:t>
            </a:r>
            <a:r>
              <a:rPr lang="en-US" dirty="0" err="1">
                <a:solidFill>
                  <a:srgbClr val="CC0000"/>
                </a:solidFill>
              </a:rPr>
              <a:t>cuu</a:t>
            </a:r>
            <a:r>
              <a:rPr lang="en-US" dirty="0">
                <a:solidFill>
                  <a:srgbClr val="CC0000"/>
                </a:solidFill>
              </a:rPr>
              <a:t>’</a:t>
            </a:r>
            <a:r>
              <a:rPr lang="en-US" dirty="0"/>
              <a:t> </a:t>
            </a:r>
            <a:r>
              <a:rPr lang="en-US" dirty="0">
                <a:solidFill>
                  <a:srgbClr val="777777"/>
                </a:solidFill>
              </a:rPr>
              <a:t>AND </a:t>
            </a:r>
            <a:r>
              <a:rPr lang="en-US" dirty="0"/>
              <a:t>PHG=MAPHG</a:t>
            </a:r>
            <a:endParaRPr lang="en-US" dirty="0">
              <a:solidFill>
                <a:srgbClr val="777777"/>
              </a:solidFill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995363" y="3663138"/>
            <a:ext cx="5519738" cy="211931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   </a:t>
            </a:r>
            <a:r>
              <a:rPr lang="en-US" dirty="0"/>
              <a:t>NHANVIEN</a:t>
            </a:r>
            <a:r>
              <a:rPr lang="en-US" dirty="0">
                <a:solidFill>
                  <a:srgbClr val="CC0000"/>
                </a:solidFill>
              </a:rPr>
              <a:t>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 PHG </a:t>
            </a:r>
            <a:r>
              <a:rPr lang="en-US" dirty="0">
                <a:solidFill>
                  <a:srgbClr val="777777"/>
                </a:solidFill>
              </a:rPr>
              <a:t>IN</a:t>
            </a:r>
            <a:r>
              <a:rPr lang="en-US" dirty="0"/>
              <a:t> ( </a:t>
            </a: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MAPHG 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             </a:t>
            </a: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PHONGBAN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                          </a:t>
            </a: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TENPHG=</a:t>
            </a:r>
            <a:r>
              <a:rPr lang="en-US" dirty="0">
                <a:solidFill>
                  <a:srgbClr val="CC0000"/>
                </a:solidFill>
              </a:rPr>
              <a:t>‘</a:t>
            </a:r>
            <a:r>
              <a:rPr lang="en-US" dirty="0" err="1">
                <a:solidFill>
                  <a:srgbClr val="CC0000"/>
                </a:solidFill>
              </a:rPr>
              <a:t>Nghien</a:t>
            </a:r>
            <a:r>
              <a:rPr lang="en-US" dirty="0">
                <a:solidFill>
                  <a:srgbClr val="CC0000"/>
                </a:solidFill>
              </a:rPr>
              <a:t> </a:t>
            </a:r>
            <a:r>
              <a:rPr lang="en-US" dirty="0" err="1">
                <a:solidFill>
                  <a:srgbClr val="CC0000"/>
                </a:solidFill>
              </a:rPr>
              <a:t>cuu</a:t>
            </a:r>
            <a:r>
              <a:rPr lang="en-US" dirty="0">
                <a:solidFill>
                  <a:srgbClr val="CC0000"/>
                </a:solidFill>
              </a:rPr>
              <a:t>’</a:t>
            </a:r>
            <a:r>
              <a:rPr lang="en-US" dirty="0"/>
              <a:t>)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5862638" y="3239278"/>
            <a:ext cx="2819400" cy="12875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SELECT</a:t>
            </a:r>
            <a:r>
              <a:rPr lang="en-US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FROM </a:t>
            </a:r>
            <a:r>
              <a:rPr lang="en-US"/>
              <a:t>NHANVIEN</a:t>
            </a:r>
            <a:endParaRPr lang="en-US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WHERE</a:t>
            </a:r>
            <a:r>
              <a:rPr lang="en-US"/>
              <a:t> PHG </a:t>
            </a:r>
            <a:r>
              <a:rPr lang="en-US">
                <a:solidFill>
                  <a:srgbClr val="777777"/>
                </a:solidFill>
              </a:rPr>
              <a:t>IN</a:t>
            </a:r>
            <a:r>
              <a:rPr lang="en-US"/>
              <a:t> ( 1, 4, 5)</a:t>
            </a:r>
          </a:p>
        </p:txBody>
      </p:sp>
      <p:sp>
        <p:nvSpPr>
          <p:cNvPr id="10" name="Oval 9"/>
          <p:cNvSpPr/>
          <p:nvPr/>
        </p:nvSpPr>
        <p:spPr>
          <a:xfrm>
            <a:off x="533400" y="3634565"/>
            <a:ext cx="3657600" cy="1371600"/>
          </a:xfrm>
          <a:prstGeom prst="ellipse">
            <a:avLst/>
          </a:prstGeom>
          <a:noFill/>
          <a:ln>
            <a:solidFill>
              <a:srgbClr val="C00000"/>
            </a:solidFill>
            <a:prstDash val="sysDot"/>
          </a:ln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340934" y="4495800"/>
            <a:ext cx="3962400" cy="1524000"/>
          </a:xfrm>
          <a:prstGeom prst="ellipse">
            <a:avLst/>
          </a:prstGeom>
          <a:noFill/>
          <a:ln>
            <a:solidFill>
              <a:srgbClr val="00B050"/>
            </a:solidFill>
            <a:prstDash val="sysDot"/>
          </a:ln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334000" y="3253565"/>
            <a:ext cx="3657600" cy="1371600"/>
          </a:xfrm>
          <a:prstGeom prst="ellipse">
            <a:avLst/>
          </a:prstGeom>
          <a:noFill/>
          <a:ln>
            <a:solidFill>
              <a:srgbClr val="0070C0"/>
            </a:solidFill>
            <a:prstDash val="sysDot"/>
          </a:ln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868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72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Cho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có</a:t>
            </a:r>
            <a:endParaRPr lang="en-US" dirty="0"/>
          </a:p>
          <a:p>
            <a:pPr lvl="1"/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họ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‘Nguyen’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,</a:t>
            </a:r>
          </a:p>
          <a:p>
            <a:pPr lvl="1"/>
            <a:r>
              <a:rPr lang="en-US" dirty="0" err="1"/>
              <a:t>Trưởng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</a:t>
            </a:r>
            <a:r>
              <a:rPr lang="en-US" dirty="0" err="1"/>
              <a:t>chủ</a:t>
            </a:r>
            <a:r>
              <a:rPr lang="en-US" dirty="0"/>
              <a:t> </a:t>
            </a:r>
            <a:r>
              <a:rPr lang="en-US" dirty="0" err="1"/>
              <a:t>trì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họ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‘Nguyen’</a:t>
            </a:r>
          </a:p>
          <a:p>
            <a:endParaRPr lang="en-US" dirty="0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838200" y="2525712"/>
            <a:ext cx="7620000" cy="26377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rgbClr val="0000CC"/>
                </a:solidFill>
              </a:rPr>
              <a:t>SELECT </a:t>
            </a:r>
            <a:r>
              <a:rPr lang="en-US" sz="1400" dirty="0" smtClean="0"/>
              <a:t>MADA </a:t>
            </a:r>
            <a:endParaRPr lang="en-US" sz="1400" dirty="0">
              <a:solidFill>
                <a:srgbClr val="CC000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rgbClr val="0000CC"/>
                </a:solidFill>
              </a:rPr>
              <a:t>FROM</a:t>
            </a:r>
            <a:r>
              <a:rPr lang="en-US" sz="1400" dirty="0"/>
              <a:t> NHANVIEN NV, PHANCONG PC</a:t>
            </a:r>
            <a:endParaRPr lang="en-US" sz="1400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rgbClr val="0000CC"/>
                </a:solidFill>
              </a:rPr>
              <a:t>WHERE</a:t>
            </a:r>
            <a:r>
              <a:rPr lang="en-US" sz="1400" dirty="0"/>
              <a:t> </a:t>
            </a:r>
            <a:r>
              <a:rPr lang="en-US" sz="1400" dirty="0" smtClean="0"/>
              <a:t>NV.MANV=PC.MANV </a:t>
            </a:r>
            <a:r>
              <a:rPr lang="en-US" sz="1400" dirty="0">
                <a:solidFill>
                  <a:srgbClr val="777777"/>
                </a:solidFill>
              </a:rPr>
              <a:t>AND</a:t>
            </a:r>
            <a:r>
              <a:rPr lang="en-US" sz="1400" dirty="0"/>
              <a:t> NV.HONV=</a:t>
            </a:r>
            <a:r>
              <a:rPr lang="en-US" sz="1400" dirty="0">
                <a:solidFill>
                  <a:srgbClr val="CC0000"/>
                </a:solidFill>
              </a:rPr>
              <a:t>‘Nguyen’</a:t>
            </a:r>
          </a:p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rgbClr val="0000CC"/>
                </a:solidFill>
              </a:rPr>
              <a:t>UNION</a:t>
            </a:r>
          </a:p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rgbClr val="0000CC"/>
                </a:solidFill>
              </a:rPr>
              <a:t>SELECT </a:t>
            </a:r>
            <a:r>
              <a:rPr lang="en-US" sz="1400" dirty="0"/>
              <a:t>MADA</a:t>
            </a:r>
            <a:endParaRPr lang="en-US" sz="1400" dirty="0">
              <a:solidFill>
                <a:srgbClr val="CC000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rgbClr val="0000CC"/>
                </a:solidFill>
              </a:rPr>
              <a:t>FROM</a:t>
            </a:r>
            <a:r>
              <a:rPr lang="en-US" sz="1400" dirty="0"/>
              <a:t> NHANVIEN NV, PHONGBAN PB, DEAN DA</a:t>
            </a:r>
            <a:endParaRPr lang="en-US" sz="1400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rgbClr val="0000CC"/>
                </a:solidFill>
              </a:rPr>
              <a:t>WHERE</a:t>
            </a:r>
            <a:r>
              <a:rPr lang="en-US" sz="1400" dirty="0"/>
              <a:t> </a:t>
            </a:r>
            <a:r>
              <a:rPr lang="en-US" sz="1400" dirty="0" smtClean="0"/>
              <a:t> NV.MANV=PB.TRPHG </a:t>
            </a:r>
            <a:r>
              <a:rPr lang="en-US" sz="1400" dirty="0">
                <a:solidFill>
                  <a:srgbClr val="777777"/>
                </a:solidFill>
              </a:rPr>
              <a:t>AND</a:t>
            </a:r>
            <a:r>
              <a:rPr lang="en-US" sz="1400" dirty="0"/>
              <a:t> PB.MAPHG=DA.PHONG</a:t>
            </a:r>
          </a:p>
          <a:p>
            <a:pPr algn="l">
              <a:lnSpc>
                <a:spcPct val="150000"/>
              </a:lnSpc>
            </a:pPr>
            <a:r>
              <a:rPr lang="en-US" sz="1400" dirty="0" smtClean="0">
                <a:solidFill>
                  <a:srgbClr val="777777"/>
                </a:solidFill>
              </a:rPr>
              <a:t>	AND</a:t>
            </a:r>
            <a:r>
              <a:rPr lang="en-US" sz="1400" dirty="0" smtClean="0"/>
              <a:t> </a:t>
            </a:r>
            <a:r>
              <a:rPr lang="en-US" sz="1400" dirty="0"/>
              <a:t>NV.HONV=</a:t>
            </a:r>
            <a:r>
              <a:rPr lang="en-US" sz="1400" dirty="0">
                <a:solidFill>
                  <a:srgbClr val="CC0000"/>
                </a:solidFill>
              </a:rPr>
              <a:t>‘Nguyen’</a:t>
            </a:r>
            <a:endParaRPr lang="en-US" sz="1400" dirty="0"/>
          </a:p>
        </p:txBody>
      </p:sp>
      <p:grpSp>
        <p:nvGrpSpPr>
          <p:cNvPr id="8" name="Group 11"/>
          <p:cNvGrpSpPr>
            <a:grpSpLocks/>
          </p:cNvGrpSpPr>
          <p:nvPr/>
        </p:nvGrpSpPr>
        <p:grpSpPr bwMode="auto">
          <a:xfrm>
            <a:off x="838750" y="2525712"/>
            <a:ext cx="7543407" cy="3646488"/>
            <a:chOff x="-355" y="3600"/>
            <a:chExt cx="4008" cy="2297"/>
          </a:xfrm>
        </p:grpSpPr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-355" y="3600"/>
              <a:ext cx="4008" cy="229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400" dirty="0">
                  <a:solidFill>
                    <a:srgbClr val="0000CC"/>
                  </a:solidFill>
                </a:rPr>
                <a:t>SELECT DISTINCT </a:t>
              </a:r>
              <a:r>
                <a:rPr lang="en-US" sz="1400" dirty="0"/>
                <a:t>TENDA </a:t>
              </a:r>
            </a:p>
            <a:p>
              <a:pPr algn="l">
                <a:lnSpc>
                  <a:spcPct val="150000"/>
                </a:lnSpc>
              </a:pPr>
              <a:r>
                <a:rPr lang="en-US" sz="1400" dirty="0">
                  <a:solidFill>
                    <a:srgbClr val="0000CC"/>
                  </a:solidFill>
                </a:rPr>
                <a:t>FROM</a:t>
              </a:r>
              <a:r>
                <a:rPr lang="en-US" sz="1400" dirty="0"/>
                <a:t> DEAN</a:t>
              </a:r>
            </a:p>
            <a:p>
              <a:pPr algn="l">
                <a:lnSpc>
                  <a:spcPct val="150000"/>
                </a:lnSpc>
              </a:pPr>
              <a:r>
                <a:rPr lang="en-US" sz="1400" dirty="0">
                  <a:solidFill>
                    <a:srgbClr val="0000CC"/>
                  </a:solidFill>
                </a:rPr>
                <a:t>WHERE</a:t>
              </a:r>
              <a:r>
                <a:rPr lang="en-US" sz="1400" dirty="0"/>
                <a:t> MADA </a:t>
              </a:r>
              <a:r>
                <a:rPr lang="en-US" sz="1400" dirty="0">
                  <a:solidFill>
                    <a:srgbClr val="777777"/>
                  </a:solidFill>
                </a:rPr>
                <a:t>IN</a:t>
              </a:r>
              <a:r>
                <a:rPr lang="en-US" sz="1400" dirty="0"/>
                <a:t> (</a:t>
              </a:r>
            </a:p>
            <a:p>
              <a:pPr algn="l">
                <a:lnSpc>
                  <a:spcPct val="150000"/>
                </a:lnSpc>
              </a:pPr>
              <a:r>
                <a:rPr lang="en-US" sz="1400" dirty="0"/>
                <a:t>		</a:t>
              </a:r>
              <a:r>
                <a:rPr lang="en-US" sz="1400" dirty="0">
                  <a:solidFill>
                    <a:srgbClr val="0000CC"/>
                  </a:solidFill>
                </a:rPr>
                <a:t>SELECT</a:t>
              </a:r>
              <a:r>
                <a:rPr lang="en-US" sz="1400" dirty="0"/>
                <a:t> SODA</a:t>
              </a:r>
            </a:p>
            <a:p>
              <a:pPr algn="l">
                <a:lnSpc>
                  <a:spcPct val="150000"/>
                </a:lnSpc>
              </a:pPr>
              <a:r>
                <a:rPr lang="en-US" sz="1400" dirty="0">
                  <a:solidFill>
                    <a:srgbClr val="0000CC"/>
                  </a:solidFill>
                </a:rPr>
                <a:t>		FROM</a:t>
              </a:r>
              <a:r>
                <a:rPr lang="en-US" sz="1400" dirty="0"/>
                <a:t> NHANVIEN, PHANCONG </a:t>
              </a:r>
              <a:endParaRPr lang="en-US" sz="1400" dirty="0">
                <a:solidFill>
                  <a:srgbClr val="0000CC"/>
                </a:solidFill>
              </a:endParaRPr>
            </a:p>
            <a:p>
              <a:pPr algn="l">
                <a:lnSpc>
                  <a:spcPct val="150000"/>
                </a:lnSpc>
              </a:pPr>
              <a:r>
                <a:rPr lang="en-US" sz="1400" dirty="0">
                  <a:solidFill>
                    <a:srgbClr val="0000CC"/>
                  </a:solidFill>
                </a:rPr>
                <a:t>		WHERE</a:t>
              </a:r>
              <a:r>
                <a:rPr lang="en-US" sz="1400" dirty="0"/>
                <a:t> MANV=MA_NVIEN </a:t>
              </a:r>
              <a:r>
                <a:rPr lang="en-US" sz="1400" dirty="0">
                  <a:solidFill>
                    <a:srgbClr val="777777"/>
                  </a:solidFill>
                </a:rPr>
                <a:t>AND</a:t>
              </a:r>
              <a:r>
                <a:rPr lang="en-US" sz="1400" dirty="0"/>
                <a:t> HONV=</a:t>
              </a:r>
              <a:r>
                <a:rPr lang="en-US" sz="1400" dirty="0">
                  <a:solidFill>
                    <a:srgbClr val="CC0000"/>
                  </a:solidFill>
                </a:rPr>
                <a:t>‘Nguyen</a:t>
              </a:r>
              <a:r>
                <a:rPr lang="en-US" sz="1400" dirty="0" smtClean="0">
                  <a:solidFill>
                    <a:srgbClr val="CC0000"/>
                  </a:solidFill>
                </a:rPr>
                <a:t>’</a:t>
              </a:r>
              <a:r>
                <a:rPr lang="en-US" sz="1400" dirty="0" smtClean="0"/>
                <a:t>) </a:t>
              </a:r>
            </a:p>
            <a:p>
              <a:pPr algn="l">
                <a:lnSpc>
                  <a:spcPct val="150000"/>
                </a:lnSpc>
              </a:pPr>
              <a:r>
                <a:rPr lang="en-US" sz="1400" dirty="0" smtClean="0">
                  <a:solidFill>
                    <a:srgbClr val="777777"/>
                  </a:solidFill>
                </a:rPr>
                <a:t>		OR</a:t>
              </a:r>
              <a:r>
                <a:rPr lang="en-US" sz="1400" dirty="0" smtClean="0"/>
                <a:t> </a:t>
              </a:r>
              <a:r>
                <a:rPr lang="en-US" sz="1400" dirty="0"/>
                <a:t>MADA </a:t>
              </a:r>
              <a:r>
                <a:rPr lang="en-US" sz="1400" dirty="0" smtClean="0">
                  <a:solidFill>
                    <a:srgbClr val="777777"/>
                  </a:solidFill>
                </a:rPr>
                <a:t>IN</a:t>
              </a:r>
              <a:r>
                <a:rPr lang="en-US" sz="1400" dirty="0" smtClean="0"/>
                <a:t> (</a:t>
              </a:r>
              <a:endParaRPr lang="en-US" sz="1400" dirty="0" smtClean="0">
                <a:solidFill>
                  <a:srgbClr val="777777"/>
                </a:solidFill>
              </a:endParaRPr>
            </a:p>
            <a:p>
              <a:pPr algn="l">
                <a:lnSpc>
                  <a:spcPct val="150000"/>
                </a:lnSpc>
              </a:pPr>
              <a:r>
                <a:rPr lang="en-US" sz="1400" dirty="0" smtClean="0">
                  <a:solidFill>
                    <a:srgbClr val="0000CC"/>
                  </a:solidFill>
                </a:rPr>
                <a:t>	     		      SELECT </a:t>
              </a:r>
              <a:r>
                <a:rPr lang="en-US" sz="1400" dirty="0" smtClean="0"/>
                <a:t>MADA</a:t>
              </a:r>
              <a:endParaRPr lang="en-US" sz="1400" dirty="0" smtClean="0">
                <a:solidFill>
                  <a:srgbClr val="CC0000"/>
                </a:solidFill>
              </a:endParaRPr>
            </a:p>
            <a:p>
              <a:pPr algn="l">
                <a:lnSpc>
                  <a:spcPct val="150000"/>
                </a:lnSpc>
              </a:pPr>
              <a:r>
                <a:rPr lang="en-US" sz="1400" dirty="0" smtClean="0">
                  <a:solidFill>
                    <a:srgbClr val="0000CC"/>
                  </a:solidFill>
                </a:rPr>
                <a:t>		</a:t>
              </a:r>
              <a:r>
                <a:rPr lang="en-US" sz="1400" dirty="0">
                  <a:solidFill>
                    <a:srgbClr val="0000CC"/>
                  </a:solidFill>
                </a:rPr>
                <a:t>	</a:t>
              </a:r>
              <a:r>
                <a:rPr lang="en-US" sz="1400" dirty="0" smtClean="0">
                  <a:solidFill>
                    <a:srgbClr val="0000CC"/>
                  </a:solidFill>
                </a:rPr>
                <a:t>       FROM</a:t>
              </a:r>
              <a:r>
                <a:rPr lang="en-US" sz="1400" dirty="0" smtClean="0"/>
                <a:t> </a:t>
              </a:r>
              <a:r>
                <a:rPr lang="en-US" sz="1400" dirty="0"/>
                <a:t>NHANVIEN, </a:t>
              </a:r>
              <a:r>
                <a:rPr lang="en-US" sz="1400" dirty="0" smtClean="0"/>
                <a:t>PHONGBAN, DEAN </a:t>
              </a:r>
              <a:endParaRPr lang="en-US" sz="1400" dirty="0">
                <a:solidFill>
                  <a:srgbClr val="0000CC"/>
                </a:solidFill>
              </a:endParaRPr>
            </a:p>
            <a:p>
              <a:pPr algn="l">
                <a:lnSpc>
                  <a:spcPct val="150000"/>
                </a:lnSpc>
              </a:pPr>
              <a:r>
                <a:rPr lang="en-US" sz="1400" dirty="0" smtClean="0">
                  <a:solidFill>
                    <a:srgbClr val="0000CC"/>
                  </a:solidFill>
                </a:rPr>
                <a:t>		</a:t>
              </a:r>
              <a:r>
                <a:rPr lang="en-US" sz="1400" dirty="0">
                  <a:solidFill>
                    <a:srgbClr val="0000CC"/>
                  </a:solidFill>
                </a:rPr>
                <a:t>	</a:t>
              </a:r>
              <a:r>
                <a:rPr lang="en-US" sz="1400" dirty="0" smtClean="0">
                  <a:solidFill>
                    <a:srgbClr val="0000CC"/>
                  </a:solidFill>
                </a:rPr>
                <a:t>       WHERE</a:t>
              </a:r>
              <a:r>
                <a:rPr lang="en-US" sz="1400" dirty="0" smtClean="0"/>
                <a:t> </a:t>
              </a:r>
              <a:r>
                <a:rPr lang="en-US" sz="1400" dirty="0"/>
                <a:t>MANV=TRPHG </a:t>
              </a:r>
              <a:r>
                <a:rPr lang="en-US" sz="1400" dirty="0">
                  <a:solidFill>
                    <a:srgbClr val="777777"/>
                  </a:solidFill>
                </a:rPr>
                <a:t>AND</a:t>
              </a:r>
              <a:r>
                <a:rPr lang="en-US" sz="1400" dirty="0"/>
                <a:t> </a:t>
              </a:r>
              <a:r>
                <a:rPr lang="en-US" sz="1400" dirty="0" smtClean="0"/>
                <a:t>MAPHG=PHONG </a:t>
              </a:r>
            </a:p>
            <a:p>
              <a:pPr algn="l">
                <a:lnSpc>
                  <a:spcPct val="150000"/>
                </a:lnSpc>
              </a:pPr>
              <a:r>
                <a:rPr lang="en-US" sz="1400" dirty="0" smtClean="0">
                  <a:solidFill>
                    <a:srgbClr val="777777"/>
                  </a:solidFill>
                </a:rPr>
                <a:t>			  	   AND  </a:t>
              </a:r>
              <a:r>
                <a:rPr lang="en-US" sz="1400" dirty="0" smtClean="0"/>
                <a:t>HONV</a:t>
              </a:r>
              <a:r>
                <a:rPr lang="en-US" sz="1400" dirty="0"/>
                <a:t>=</a:t>
              </a:r>
              <a:r>
                <a:rPr lang="en-US" sz="1400" dirty="0">
                  <a:solidFill>
                    <a:srgbClr val="CC0000"/>
                  </a:solidFill>
                </a:rPr>
                <a:t>‘Nguyen’</a:t>
              </a:r>
              <a:r>
                <a:rPr lang="en-US" sz="1400" dirty="0"/>
                <a:t>)</a:t>
              </a: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253" y="4210"/>
              <a:ext cx="2591" cy="818"/>
            </a:xfrm>
            <a:prstGeom prst="ellipse">
              <a:avLst/>
            </a:prstGeom>
            <a:noFill/>
            <a:ln w="22225" algn="ctr">
              <a:solidFill>
                <a:srgbClr val="C00000"/>
              </a:solidFill>
              <a:prstDash val="sysDot"/>
              <a:round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860" y="5023"/>
              <a:ext cx="2348" cy="818"/>
            </a:xfrm>
            <a:prstGeom prst="ellipse">
              <a:avLst/>
            </a:prstGeom>
            <a:noFill/>
            <a:ln w="22225" algn="ctr">
              <a:solidFill>
                <a:srgbClr val="00B050"/>
              </a:solidFill>
              <a:prstDash val="sysDot"/>
              <a:round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154911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73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thân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nào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371600" y="1563975"/>
            <a:ext cx="5105400" cy="216982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*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MANV </a:t>
            </a:r>
            <a:r>
              <a:rPr lang="en-US" dirty="0">
                <a:solidFill>
                  <a:srgbClr val="777777"/>
                </a:solidFill>
              </a:rPr>
              <a:t>NOT IN</a:t>
            </a:r>
            <a:r>
              <a:rPr lang="en-US" dirty="0"/>
              <a:t> (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</a:t>
            </a:r>
            <a:r>
              <a:rPr lang="en-US" dirty="0" smtClean="0"/>
              <a:t>MANV</a:t>
            </a:r>
            <a:endParaRPr lang="en-US" dirty="0"/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THANNHAN )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371600" y="4114800"/>
            <a:ext cx="5105400" cy="211852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*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MANV &lt;&gt;</a:t>
            </a:r>
            <a:r>
              <a:rPr lang="en-US" dirty="0">
                <a:solidFill>
                  <a:srgbClr val="777777"/>
                </a:solidFill>
              </a:rPr>
              <a:t> ALL</a:t>
            </a:r>
            <a:r>
              <a:rPr lang="en-US" dirty="0"/>
              <a:t> (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</a:t>
            </a:r>
            <a:r>
              <a:rPr lang="en-US" dirty="0" smtClean="0"/>
              <a:t>MANV</a:t>
            </a:r>
            <a:endParaRPr lang="en-US" dirty="0"/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THANNHAN )</a:t>
            </a:r>
          </a:p>
        </p:txBody>
      </p:sp>
    </p:spTree>
    <p:extLst>
      <p:ext uri="{BB962C8B-B14F-4D97-AF65-F5344CB8AC3E}">
        <p14:creationId xmlns:p14="http://schemas.microsoft.com/office/powerpoint/2010/main" val="39435843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74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lương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 </a:t>
            </a:r>
            <a:r>
              <a:rPr lang="en-US" dirty="0" err="1"/>
              <a:t>hơn</a:t>
            </a:r>
            <a:r>
              <a:rPr lang="en-US" dirty="0"/>
              <a:t> </a:t>
            </a:r>
            <a:r>
              <a:rPr lang="en-US" dirty="0" err="1"/>
              <a:t>lương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u="sng" dirty="0" err="1"/>
              <a:t>ít</a:t>
            </a:r>
            <a:r>
              <a:rPr lang="en-US" u="sng" dirty="0"/>
              <a:t> </a:t>
            </a:r>
            <a:r>
              <a:rPr lang="en-US" u="sng" dirty="0" err="1"/>
              <a:t>nhất</a:t>
            </a:r>
            <a:r>
              <a:rPr lang="en-US" u="sng" dirty="0"/>
              <a:t> </a:t>
            </a:r>
            <a:r>
              <a:rPr lang="en-US" u="sng" dirty="0" err="1"/>
              <a:t>một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</a:t>
            </a:r>
            <a:r>
              <a:rPr lang="en-US" dirty="0" smtClean="0"/>
              <a:t>3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218056" y="2065268"/>
            <a:ext cx="5105400" cy="175432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SELECT *</a:t>
            </a:r>
          </a:p>
          <a:p>
            <a:r>
              <a:rPr lang="en-US" dirty="0"/>
              <a:t>FROM NHANVIEN </a:t>
            </a:r>
          </a:p>
          <a:p>
            <a:r>
              <a:rPr lang="en-US" dirty="0"/>
              <a:t>WHERE LUONG &gt; </a:t>
            </a:r>
            <a:r>
              <a:rPr lang="en-US" dirty="0" smtClean="0"/>
              <a:t>ANY </a:t>
            </a:r>
            <a:r>
              <a:rPr lang="en-US" dirty="0"/>
              <a:t>(</a:t>
            </a:r>
          </a:p>
          <a:p>
            <a:r>
              <a:rPr lang="en-US" dirty="0"/>
              <a:t>		SELECT LUONG</a:t>
            </a:r>
          </a:p>
          <a:p>
            <a:r>
              <a:rPr lang="en-US" dirty="0"/>
              <a:t>		FROM NHANVIEN</a:t>
            </a:r>
          </a:p>
          <a:p>
            <a:r>
              <a:rPr lang="en-US" dirty="0"/>
              <a:t>		WHERE PHG='P3' )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18056" y="4808468"/>
            <a:ext cx="6553200" cy="133882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NV1.*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 NV1, NHANVIEN NV2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NV1.LUONG &gt;</a:t>
            </a:r>
            <a:r>
              <a:rPr lang="en-US" dirty="0">
                <a:solidFill>
                  <a:srgbClr val="777777"/>
                </a:solidFill>
              </a:rPr>
              <a:t> </a:t>
            </a:r>
            <a:r>
              <a:rPr lang="en-US" dirty="0"/>
              <a:t>NV2.LUONG </a:t>
            </a:r>
            <a:r>
              <a:rPr lang="en-US" dirty="0">
                <a:solidFill>
                  <a:srgbClr val="777777"/>
                </a:solidFill>
              </a:rPr>
              <a:t>AND </a:t>
            </a:r>
            <a:r>
              <a:rPr lang="en-US" dirty="0" smtClean="0"/>
              <a:t>NV2.PHG=</a:t>
            </a:r>
            <a:r>
              <a:rPr lang="en-US" dirty="0"/>
              <a:t> 'P3'</a:t>
            </a:r>
          </a:p>
        </p:txBody>
      </p:sp>
    </p:spTree>
    <p:extLst>
      <p:ext uri="{BB962C8B-B14F-4D97-AF65-F5344CB8AC3E}">
        <p14:creationId xmlns:p14="http://schemas.microsoft.com/office/powerpoint/2010/main" val="17949004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75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lương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 </a:t>
            </a:r>
            <a:r>
              <a:rPr lang="en-US" dirty="0" err="1"/>
              <a:t>hơn</a:t>
            </a:r>
            <a:r>
              <a:rPr lang="en-US" dirty="0"/>
              <a:t> </a:t>
            </a:r>
            <a:r>
              <a:rPr lang="en-US" dirty="0" err="1"/>
              <a:t>lương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tất</a:t>
            </a:r>
            <a:r>
              <a:rPr lang="en-US" dirty="0"/>
              <a:t> </a:t>
            </a:r>
            <a:r>
              <a:rPr lang="en-US" dirty="0" err="1"/>
              <a:t>cả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4</a:t>
            </a:r>
          </a:p>
          <a:p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371600" y="2215277"/>
            <a:ext cx="5334000" cy="258532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*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LUONG &gt;</a:t>
            </a:r>
            <a:r>
              <a:rPr lang="en-US" dirty="0">
                <a:solidFill>
                  <a:srgbClr val="777777"/>
                </a:solidFill>
              </a:rPr>
              <a:t> ALL</a:t>
            </a:r>
            <a:r>
              <a:rPr lang="en-US" dirty="0"/>
              <a:t> (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smtClean="0"/>
              <a:t>	</a:t>
            </a:r>
            <a:r>
              <a:rPr lang="en-US" dirty="0" smtClean="0">
                <a:solidFill>
                  <a:srgbClr val="0000CC"/>
                </a:solidFill>
              </a:rPr>
              <a:t>SELECT</a:t>
            </a:r>
            <a:r>
              <a:rPr lang="en-US" dirty="0" smtClean="0"/>
              <a:t> </a:t>
            </a:r>
            <a:r>
              <a:rPr lang="en-US" dirty="0"/>
              <a:t>LUONG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smtClean="0"/>
              <a:t>	</a:t>
            </a:r>
            <a:r>
              <a:rPr lang="en-US" dirty="0" smtClean="0">
                <a:solidFill>
                  <a:srgbClr val="0000CC"/>
                </a:solidFill>
              </a:rPr>
              <a:t>FROM</a:t>
            </a:r>
            <a:r>
              <a:rPr lang="en-US" dirty="0" smtClean="0"/>
              <a:t> </a:t>
            </a:r>
            <a:r>
              <a:rPr lang="en-US" dirty="0"/>
              <a:t>NHANVIEN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smtClean="0"/>
              <a:t>	</a:t>
            </a:r>
            <a:r>
              <a:rPr lang="en-US" dirty="0" smtClean="0">
                <a:solidFill>
                  <a:srgbClr val="0000CC"/>
                </a:solidFill>
              </a:rPr>
              <a:t>WHERE</a:t>
            </a:r>
            <a:r>
              <a:rPr lang="en-US" dirty="0" smtClean="0"/>
              <a:t> </a:t>
            </a:r>
            <a:r>
              <a:rPr lang="en-US" dirty="0"/>
              <a:t>PHG=4 )</a:t>
            </a:r>
          </a:p>
        </p:txBody>
      </p:sp>
    </p:spTree>
    <p:extLst>
      <p:ext uri="{BB962C8B-B14F-4D97-AF65-F5344CB8AC3E}">
        <p14:creationId xmlns:p14="http://schemas.microsoft.com/office/powerpoint/2010/main" val="9393203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76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trưởng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u="sng" dirty="0" err="1"/>
              <a:t>tối</a:t>
            </a:r>
            <a:r>
              <a:rPr lang="en-US" u="sng" dirty="0"/>
              <a:t> </a:t>
            </a:r>
            <a:r>
              <a:rPr lang="en-US" u="sng" dirty="0" err="1"/>
              <a:t>thiểu</a:t>
            </a:r>
            <a:r>
              <a:rPr lang="en-US" u="sng" dirty="0"/>
              <a:t> </a:t>
            </a:r>
            <a:r>
              <a:rPr lang="en-US" u="sng" dirty="0" err="1"/>
              <a:t>một</a:t>
            </a:r>
            <a:r>
              <a:rPr lang="en-US" dirty="0"/>
              <a:t> </a:t>
            </a:r>
            <a:r>
              <a:rPr lang="en-US" dirty="0" err="1"/>
              <a:t>thân</a:t>
            </a:r>
            <a:r>
              <a:rPr lang="en-US" dirty="0"/>
              <a:t> </a:t>
            </a:r>
            <a:r>
              <a:rPr lang="en-US" dirty="0" err="1"/>
              <a:t>nhân</a:t>
            </a:r>
            <a:endParaRPr lang="en-US" dirty="0"/>
          </a:p>
          <a:p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066800" y="1827074"/>
            <a:ext cx="7467600" cy="175432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*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MANV </a:t>
            </a:r>
            <a:r>
              <a:rPr lang="en-US" dirty="0">
                <a:solidFill>
                  <a:srgbClr val="777777"/>
                </a:solidFill>
              </a:rPr>
              <a:t>IN</a:t>
            </a:r>
            <a:r>
              <a:rPr lang="en-US" dirty="0"/>
              <a:t> (</a:t>
            </a: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</a:t>
            </a:r>
            <a:r>
              <a:rPr lang="en-US" dirty="0" smtClean="0"/>
              <a:t>MANV </a:t>
            </a:r>
            <a:r>
              <a:rPr lang="en-US" dirty="0" smtClean="0">
                <a:solidFill>
                  <a:srgbClr val="0000CC"/>
                </a:solidFill>
              </a:rPr>
              <a:t>FROM</a:t>
            </a:r>
            <a:r>
              <a:rPr lang="en-US" dirty="0" smtClean="0"/>
              <a:t> THANNHAN</a:t>
            </a:r>
            <a:r>
              <a:rPr lang="en-US" dirty="0"/>
              <a:t>)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777777"/>
                </a:solidFill>
              </a:rPr>
              <a:t>	AND</a:t>
            </a:r>
            <a:r>
              <a:rPr lang="en-US" dirty="0" smtClean="0"/>
              <a:t> </a:t>
            </a:r>
            <a:r>
              <a:rPr lang="en-US" dirty="0"/>
              <a:t>MANV </a:t>
            </a:r>
            <a:r>
              <a:rPr lang="en-US" dirty="0">
                <a:solidFill>
                  <a:srgbClr val="777777"/>
                </a:solidFill>
              </a:rPr>
              <a:t>IN</a:t>
            </a:r>
            <a:r>
              <a:rPr lang="en-US" dirty="0"/>
              <a:t> (</a:t>
            </a:r>
            <a:r>
              <a:rPr lang="en-US">
                <a:solidFill>
                  <a:srgbClr val="0000CC"/>
                </a:solidFill>
              </a:rPr>
              <a:t>SELECT</a:t>
            </a:r>
            <a:r>
              <a:rPr lang="en-US"/>
              <a:t> </a:t>
            </a:r>
            <a:r>
              <a:rPr lang="en-US" smtClean="0"/>
              <a:t>TRGPHG </a:t>
            </a:r>
            <a:r>
              <a:rPr lang="en-US" smtClean="0">
                <a:solidFill>
                  <a:srgbClr val="0000CC"/>
                </a:solidFill>
              </a:rPr>
              <a:t>FROM</a:t>
            </a:r>
            <a:r>
              <a:rPr lang="en-US" smtClean="0"/>
              <a:t> </a:t>
            </a:r>
            <a:r>
              <a:rPr lang="en-US" dirty="0"/>
              <a:t>PHONGBAN)</a:t>
            </a:r>
          </a:p>
        </p:txBody>
      </p:sp>
    </p:spTree>
    <p:extLst>
      <p:ext uri="{BB962C8B-B14F-4D97-AF65-F5344CB8AC3E}">
        <p14:creationId xmlns:p14="http://schemas.microsoft.com/office/powerpoint/2010/main" val="38997820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77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err="1"/>
              <a:t>Ví</a:t>
            </a:r>
            <a:r>
              <a:rPr lang="en-US" sz="2800" dirty="0"/>
              <a:t> </a:t>
            </a:r>
            <a:r>
              <a:rPr lang="en-US" sz="2800" dirty="0" err="1"/>
              <a:t>dụ</a:t>
            </a:r>
            <a:r>
              <a:rPr lang="en-US" sz="2800" dirty="0"/>
              <a:t> - </a:t>
            </a:r>
            <a:r>
              <a:rPr lang="en-US" sz="2800" dirty="0" err="1"/>
              <a:t>Lồng</a:t>
            </a:r>
            <a:r>
              <a:rPr lang="en-US" sz="2800" dirty="0"/>
              <a:t> </a:t>
            </a:r>
            <a:r>
              <a:rPr lang="en-US" sz="2800" dirty="0" err="1"/>
              <a:t>tương</a:t>
            </a:r>
            <a:r>
              <a:rPr lang="en-US" sz="2800" dirty="0"/>
              <a:t> </a:t>
            </a:r>
            <a:r>
              <a:rPr lang="en-US" sz="2800" dirty="0" err="1"/>
              <a:t>quan</a:t>
            </a:r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371600" y="1676400"/>
            <a:ext cx="5562600" cy="12875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SELECT</a:t>
            </a:r>
            <a:r>
              <a:rPr lang="en-US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FROM </a:t>
            </a:r>
            <a:r>
              <a:rPr lang="en-US"/>
              <a:t>NHANVIEN, PHONGBAN</a:t>
            </a:r>
            <a:endParaRPr lang="en-US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WHERE </a:t>
            </a:r>
            <a:r>
              <a:rPr lang="en-US"/>
              <a:t>TENPHG=</a:t>
            </a:r>
            <a:r>
              <a:rPr lang="en-US">
                <a:solidFill>
                  <a:srgbClr val="CC0000"/>
                </a:solidFill>
              </a:rPr>
              <a:t>‘Nghien cuu’</a:t>
            </a:r>
            <a:r>
              <a:rPr lang="en-US"/>
              <a:t> </a:t>
            </a:r>
            <a:r>
              <a:rPr lang="en-US">
                <a:solidFill>
                  <a:srgbClr val="777777"/>
                </a:solidFill>
              </a:rPr>
              <a:t>AND </a:t>
            </a:r>
            <a:r>
              <a:rPr lang="en-US"/>
              <a:t>PHG=MAPHG</a:t>
            </a:r>
            <a:endParaRPr lang="en-US">
              <a:solidFill>
                <a:srgbClr val="777777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357952" y="3505200"/>
            <a:ext cx="6934200" cy="253402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 </a:t>
            </a:r>
            <a:r>
              <a:rPr lang="en-US" dirty="0"/>
              <a:t>NHANVIEN</a:t>
            </a:r>
            <a:endParaRPr lang="en-US" dirty="0">
              <a:solidFill>
                <a:srgbClr val="0000CC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 </a:t>
            </a:r>
            <a:r>
              <a:rPr lang="en-US" dirty="0">
                <a:solidFill>
                  <a:srgbClr val="777777"/>
                </a:solidFill>
              </a:rPr>
              <a:t>EXISTS </a:t>
            </a:r>
            <a:r>
              <a:rPr lang="en-US" dirty="0"/>
              <a:t>(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	SELECT</a:t>
            </a:r>
            <a:r>
              <a:rPr lang="en-US" dirty="0"/>
              <a:t> *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</a:t>
            </a: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PHONGBAN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</a:t>
            </a: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TENPHG=</a:t>
            </a:r>
            <a:r>
              <a:rPr lang="en-US" dirty="0">
                <a:solidFill>
                  <a:srgbClr val="CC0000"/>
                </a:solidFill>
              </a:rPr>
              <a:t>‘</a:t>
            </a:r>
            <a:r>
              <a:rPr lang="en-US" dirty="0" err="1">
                <a:solidFill>
                  <a:srgbClr val="CC0000"/>
                </a:solidFill>
              </a:rPr>
              <a:t>Nghien</a:t>
            </a:r>
            <a:r>
              <a:rPr lang="en-US" dirty="0">
                <a:solidFill>
                  <a:srgbClr val="CC0000"/>
                </a:solidFill>
              </a:rPr>
              <a:t> </a:t>
            </a:r>
            <a:r>
              <a:rPr lang="en-US" dirty="0" err="1">
                <a:solidFill>
                  <a:srgbClr val="CC0000"/>
                </a:solidFill>
              </a:rPr>
              <a:t>cuu</a:t>
            </a:r>
            <a:r>
              <a:rPr lang="en-US" dirty="0">
                <a:solidFill>
                  <a:srgbClr val="CC0000"/>
                </a:solidFill>
              </a:rPr>
              <a:t>’</a:t>
            </a:r>
            <a:r>
              <a:rPr lang="en-US" dirty="0"/>
              <a:t> </a:t>
            </a:r>
            <a:r>
              <a:rPr lang="en-US" dirty="0">
                <a:solidFill>
                  <a:srgbClr val="777777"/>
                </a:solidFill>
              </a:rPr>
              <a:t>AND </a:t>
            </a:r>
            <a:r>
              <a:rPr lang="en-US" dirty="0"/>
              <a:t>PHG=MAPHG )</a:t>
            </a:r>
            <a:endParaRPr lang="en-US" dirty="0">
              <a:solidFill>
                <a:srgbClr val="7777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79218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78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thân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giới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219200" y="1612880"/>
            <a:ext cx="6172200" cy="341632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*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 NV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EXISTS (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70C0"/>
                </a:solidFill>
              </a:rPr>
              <a:t>SELECT</a:t>
            </a:r>
            <a:r>
              <a:rPr lang="en-US" dirty="0"/>
              <a:t> *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70C0"/>
                </a:solidFill>
              </a:rPr>
              <a:t>FROM </a:t>
            </a:r>
            <a:r>
              <a:rPr lang="en-US" dirty="0"/>
              <a:t>THANNHAN TN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70C0"/>
                </a:solidFill>
              </a:rPr>
              <a:t>WHERE </a:t>
            </a:r>
            <a:r>
              <a:rPr lang="en-US" dirty="0" smtClean="0"/>
              <a:t>NV.MANV=TN.MANV</a:t>
            </a:r>
            <a:endParaRPr lang="en-US" dirty="0"/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777777"/>
                </a:solidFill>
              </a:rPr>
              <a:t>		</a:t>
            </a:r>
            <a:r>
              <a:rPr lang="en-US" dirty="0" smtClean="0">
                <a:solidFill>
                  <a:srgbClr val="777777"/>
                </a:solidFill>
              </a:rPr>
              <a:t>	AND</a:t>
            </a:r>
            <a:r>
              <a:rPr lang="en-US" dirty="0" smtClean="0"/>
              <a:t> </a:t>
            </a:r>
            <a:r>
              <a:rPr lang="en-US" dirty="0"/>
              <a:t>NV.TENNV=TN.TENTN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777777"/>
                </a:solidFill>
              </a:rPr>
              <a:t>		</a:t>
            </a:r>
            <a:r>
              <a:rPr lang="en-US" dirty="0" smtClean="0">
                <a:solidFill>
                  <a:srgbClr val="777777"/>
                </a:solidFill>
              </a:rPr>
              <a:t>	AND</a:t>
            </a:r>
            <a:r>
              <a:rPr lang="en-US" dirty="0" smtClean="0"/>
              <a:t> </a:t>
            </a:r>
            <a:r>
              <a:rPr lang="en-US" dirty="0"/>
              <a:t>NV.PHAI=TN.PHAI )</a:t>
            </a:r>
            <a:endParaRPr lang="en-US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9906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79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thân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nào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143000" y="1600200"/>
            <a:ext cx="7162800" cy="258532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*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 </a:t>
            </a:r>
            <a:r>
              <a:rPr lang="en-US" dirty="0" smtClean="0"/>
              <a:t>as NV</a:t>
            </a:r>
            <a:endParaRPr lang="en-US" dirty="0"/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</a:t>
            </a:r>
            <a:r>
              <a:rPr lang="en-US" dirty="0">
                <a:solidFill>
                  <a:srgbClr val="777777"/>
                </a:solidFill>
              </a:rPr>
              <a:t>NOT EXISTS</a:t>
            </a:r>
            <a:r>
              <a:rPr lang="en-US" dirty="0"/>
              <a:t> (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smtClean="0"/>
              <a:t>         	</a:t>
            </a:r>
            <a:r>
              <a:rPr lang="en-US" dirty="0" smtClean="0">
                <a:solidFill>
                  <a:srgbClr val="0000CC"/>
                </a:solidFill>
              </a:rPr>
              <a:t>SELECT</a:t>
            </a:r>
            <a:r>
              <a:rPr lang="en-US" dirty="0" smtClean="0"/>
              <a:t> </a:t>
            </a:r>
            <a:r>
              <a:rPr lang="en-US" dirty="0"/>
              <a:t>*</a:t>
            </a:r>
          </a:p>
          <a:p>
            <a:pPr algn="l">
              <a:lnSpc>
                <a:spcPct val="150000"/>
              </a:lnSpc>
            </a:pPr>
            <a:r>
              <a:rPr lang="en-US" dirty="0" smtClean="0"/>
              <a:t>	</a:t>
            </a: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</a:t>
            </a:r>
            <a:r>
              <a:rPr lang="en-US" dirty="0" smtClean="0"/>
              <a:t>THANNHAN as TN</a:t>
            </a:r>
            <a:endParaRPr lang="en-US" dirty="0"/>
          </a:p>
          <a:p>
            <a:pPr algn="l">
              <a:lnSpc>
                <a:spcPct val="150000"/>
              </a:lnSpc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dirty="0"/>
              <a:t>	</a:t>
            </a: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</a:t>
            </a:r>
            <a:r>
              <a:rPr lang="en-US" dirty="0" smtClean="0"/>
              <a:t>NV.MANV=TN.MANV  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5833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Giao</a:t>
            </a:r>
            <a:r>
              <a:rPr lang="en-US" dirty="0" smtClean="0"/>
              <a:t> </a:t>
            </a:r>
            <a:r>
              <a:rPr lang="en-US" dirty="0" err="1" smtClean="0"/>
              <a:t>diện</a:t>
            </a:r>
            <a:r>
              <a:rPr lang="en-US" dirty="0" smtClean="0"/>
              <a:t> </a:t>
            </a:r>
            <a:r>
              <a:rPr lang="en-US" dirty="0" err="1" smtClean="0"/>
              <a:t>đăng</a:t>
            </a:r>
            <a:r>
              <a:rPr lang="en-US" dirty="0" smtClean="0"/>
              <a:t> </a:t>
            </a:r>
            <a:r>
              <a:rPr lang="en-US" dirty="0" err="1" smtClean="0"/>
              <a:t>nhập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49" y="838200"/>
            <a:ext cx="8113713" cy="550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7163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80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lương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 </a:t>
            </a:r>
            <a:r>
              <a:rPr lang="en-US" dirty="0" err="1"/>
              <a:t>hơn</a:t>
            </a:r>
            <a:r>
              <a:rPr lang="en-US" dirty="0"/>
              <a:t> </a:t>
            </a:r>
            <a:r>
              <a:rPr lang="en-US" dirty="0" err="1"/>
              <a:t>lương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u="sng" dirty="0" err="1"/>
              <a:t>ít</a:t>
            </a:r>
            <a:r>
              <a:rPr lang="en-US" u="sng" dirty="0"/>
              <a:t> </a:t>
            </a:r>
            <a:r>
              <a:rPr lang="en-US" u="sng" dirty="0" err="1"/>
              <a:t>nhất</a:t>
            </a:r>
            <a:r>
              <a:rPr lang="en-US" u="sng" dirty="0"/>
              <a:t> </a:t>
            </a:r>
            <a:r>
              <a:rPr lang="en-US" u="sng" dirty="0" err="1"/>
              <a:t>một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</a:t>
            </a:r>
            <a:r>
              <a:rPr lang="en-US" dirty="0" smtClean="0"/>
              <a:t>P3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143000" y="2057400"/>
            <a:ext cx="7162800" cy="300082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*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 NV1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</a:t>
            </a:r>
            <a:r>
              <a:rPr lang="en-US" dirty="0">
                <a:solidFill>
                  <a:srgbClr val="777777"/>
                </a:solidFill>
              </a:rPr>
              <a:t>EXISTS</a:t>
            </a:r>
            <a:r>
              <a:rPr lang="en-US" dirty="0"/>
              <a:t> (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*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 NV2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</a:t>
            </a:r>
            <a:r>
              <a:rPr lang="en-US" smtClean="0"/>
              <a:t>NV2.PHG=‘P3’ </a:t>
            </a:r>
            <a:endParaRPr lang="en-US" dirty="0"/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777777"/>
                </a:solidFill>
              </a:rPr>
              <a:t>AND</a:t>
            </a:r>
            <a:r>
              <a:rPr lang="en-US" dirty="0"/>
              <a:t> NV1.LUONG&gt;NV2.LUONG)</a:t>
            </a:r>
          </a:p>
        </p:txBody>
      </p:sp>
    </p:spTree>
    <p:extLst>
      <p:ext uri="{BB962C8B-B14F-4D97-AF65-F5344CB8AC3E}">
        <p14:creationId xmlns:p14="http://schemas.microsoft.com/office/powerpoint/2010/main" val="380739949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81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trưởng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u="sng" dirty="0" err="1"/>
              <a:t>tối</a:t>
            </a:r>
            <a:r>
              <a:rPr lang="en-US" u="sng" dirty="0"/>
              <a:t> </a:t>
            </a:r>
            <a:r>
              <a:rPr lang="en-US" u="sng" dirty="0" err="1"/>
              <a:t>thiểu</a:t>
            </a:r>
            <a:r>
              <a:rPr lang="en-US" u="sng" dirty="0"/>
              <a:t> </a:t>
            </a:r>
            <a:r>
              <a:rPr lang="en-US" u="sng" dirty="0" err="1"/>
              <a:t>một</a:t>
            </a:r>
            <a:r>
              <a:rPr lang="en-US" dirty="0"/>
              <a:t> </a:t>
            </a:r>
            <a:r>
              <a:rPr lang="en-US" dirty="0" err="1"/>
              <a:t>thân</a:t>
            </a:r>
            <a:r>
              <a:rPr lang="en-US" dirty="0"/>
              <a:t> </a:t>
            </a:r>
            <a:r>
              <a:rPr lang="en-US" dirty="0" err="1"/>
              <a:t>nhân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295400" y="1696283"/>
            <a:ext cx="6400800" cy="424731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*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 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</a:t>
            </a:r>
            <a:r>
              <a:rPr lang="en-US" dirty="0">
                <a:solidFill>
                  <a:srgbClr val="777777"/>
                </a:solidFill>
              </a:rPr>
              <a:t>EXISTS</a:t>
            </a:r>
            <a:r>
              <a:rPr lang="en-US" dirty="0"/>
              <a:t> (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*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THANNHAN 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MANV=MA_NVIEN )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777777"/>
                </a:solidFill>
              </a:rPr>
              <a:t>AND EXISTS</a:t>
            </a:r>
            <a:r>
              <a:rPr lang="en-US" dirty="0"/>
              <a:t> (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*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PHONGBAN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MANV=TRPHG )</a:t>
            </a:r>
          </a:p>
        </p:txBody>
      </p:sp>
    </p:spTree>
    <p:extLst>
      <p:ext uri="{BB962C8B-B14F-4D97-AF65-F5344CB8AC3E}">
        <p14:creationId xmlns:p14="http://schemas.microsoft.com/office/powerpoint/2010/main" val="7761479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</a:t>
            </a:r>
            <a:r>
              <a:rPr lang="en-US" dirty="0" err="1"/>
              <a:t>và</a:t>
            </a:r>
            <a:r>
              <a:rPr lang="en-US" dirty="0"/>
              <a:t> EXISTS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82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en-US" dirty="0"/>
              <a:t>IN</a:t>
            </a:r>
          </a:p>
          <a:p>
            <a:pPr lvl="1" algn="just"/>
            <a:r>
              <a:rPr lang="en-US" dirty="0"/>
              <a:t>&lt;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 IN &lt;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con&gt;</a:t>
            </a:r>
          </a:p>
          <a:p>
            <a:pPr lvl="1" algn="just"/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ở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SELECT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con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dữ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ở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WHERE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cha</a:t>
            </a:r>
          </a:p>
          <a:p>
            <a:pPr algn="just"/>
            <a:r>
              <a:rPr lang="en-US" dirty="0"/>
              <a:t>EXISTS</a:t>
            </a:r>
          </a:p>
          <a:p>
            <a:pPr lvl="1" algn="just"/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, </a:t>
            </a:r>
            <a:r>
              <a:rPr lang="en-US" dirty="0" err="1"/>
              <a:t>hằng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hay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đứng</a:t>
            </a:r>
            <a:r>
              <a:rPr lang="en-US" dirty="0"/>
              <a:t> </a:t>
            </a:r>
            <a:r>
              <a:rPr lang="en-US" dirty="0" err="1"/>
              <a:t>trước</a:t>
            </a:r>
            <a:endParaRPr lang="en-US" dirty="0"/>
          </a:p>
          <a:p>
            <a:pPr lvl="1" algn="just"/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liệt</a:t>
            </a:r>
            <a:r>
              <a:rPr lang="en-US" dirty="0"/>
              <a:t> </a:t>
            </a:r>
            <a:r>
              <a:rPr lang="en-US" dirty="0" err="1"/>
              <a:t>kê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ở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SELECT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con</a:t>
            </a:r>
          </a:p>
          <a:p>
            <a:pPr lvl="1" algn="just"/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= ANY hay IN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smtClean="0"/>
              <a:t>EXISTS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8116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hợp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83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COUNT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COUNT(*)  </a:t>
            </a:r>
            <a:r>
              <a:rPr lang="en-US" dirty="0" err="1"/>
              <a:t>đếm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dòng</a:t>
            </a:r>
            <a:endParaRPr lang="en-US" dirty="0"/>
          </a:p>
          <a:p>
            <a:pPr lvl="1">
              <a:lnSpc>
                <a:spcPct val="120000"/>
              </a:lnSpc>
            </a:pPr>
            <a:r>
              <a:rPr lang="en-US" dirty="0"/>
              <a:t>COUNT(&lt;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&gt;) </a:t>
            </a:r>
            <a:r>
              <a:rPr lang="en-US" dirty="0" err="1"/>
              <a:t>đếm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 NULL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  <a:p>
            <a:pPr lvl="1">
              <a:lnSpc>
                <a:spcPct val="120000"/>
              </a:lnSpc>
            </a:pPr>
            <a:r>
              <a:rPr lang="en-US" dirty="0"/>
              <a:t>COUNT(DISTINCT &lt;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&gt;) </a:t>
            </a:r>
            <a:r>
              <a:rPr lang="en-US" dirty="0" err="1"/>
              <a:t>đếm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 NULL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MIN</a:t>
            </a:r>
          </a:p>
          <a:p>
            <a:pPr>
              <a:lnSpc>
                <a:spcPct val="120000"/>
              </a:lnSpc>
            </a:pPr>
            <a:r>
              <a:rPr lang="en-US" dirty="0"/>
              <a:t>MAX</a:t>
            </a:r>
          </a:p>
          <a:p>
            <a:pPr>
              <a:lnSpc>
                <a:spcPct val="120000"/>
              </a:lnSpc>
            </a:pPr>
            <a:r>
              <a:rPr lang="en-US" dirty="0"/>
              <a:t>SUM</a:t>
            </a:r>
          </a:p>
          <a:p>
            <a:pPr>
              <a:lnSpc>
                <a:spcPct val="120000"/>
              </a:lnSpc>
            </a:pPr>
            <a:r>
              <a:rPr lang="en-US" dirty="0"/>
              <a:t>AVG</a:t>
            </a:r>
          </a:p>
          <a:p>
            <a:pPr>
              <a:lnSpc>
                <a:spcPct val="120000"/>
              </a:lnSpc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ở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smtClean="0"/>
              <a:t>SELECT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802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84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lương</a:t>
            </a:r>
            <a:r>
              <a:rPr lang="en-US" dirty="0"/>
              <a:t> </a:t>
            </a:r>
            <a:r>
              <a:rPr lang="en-US" dirty="0" err="1"/>
              <a:t>nhỏ</a:t>
            </a:r>
            <a:r>
              <a:rPr lang="en-US" dirty="0"/>
              <a:t> </a:t>
            </a:r>
            <a:r>
              <a:rPr lang="en-US" dirty="0" err="1"/>
              <a:t>hơn</a:t>
            </a:r>
            <a:r>
              <a:rPr lang="en-US" dirty="0"/>
              <a:t> </a:t>
            </a:r>
            <a:r>
              <a:rPr lang="en-US" dirty="0" err="1"/>
              <a:t>tối</a:t>
            </a:r>
            <a:r>
              <a:rPr lang="en-US" dirty="0"/>
              <a:t> </a:t>
            </a:r>
            <a:r>
              <a:rPr lang="en-US" dirty="0" err="1"/>
              <a:t>đa</a:t>
            </a:r>
            <a:r>
              <a:rPr lang="en-US" dirty="0"/>
              <a:t> 3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khác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219200" y="1752600"/>
            <a:ext cx="6096000" cy="258532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TENNV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 NV1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</a:t>
            </a:r>
            <a:r>
              <a:rPr lang="en-US" dirty="0" smtClean="0"/>
              <a:t>3 </a:t>
            </a:r>
            <a:r>
              <a:rPr lang="en-US" dirty="0"/>
              <a:t>&gt;= (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</a:t>
            </a:r>
            <a:r>
              <a:rPr lang="en-US" dirty="0">
                <a:solidFill>
                  <a:srgbClr val="FF3399"/>
                </a:solidFill>
              </a:rPr>
              <a:t>COUNT</a:t>
            </a:r>
            <a:r>
              <a:rPr lang="en-US" dirty="0"/>
              <a:t>(*)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 NV2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NV2.LUONG&gt;NV1.LUONG )</a:t>
            </a:r>
          </a:p>
        </p:txBody>
      </p:sp>
    </p:spTree>
    <p:extLst>
      <p:ext uri="{BB962C8B-B14F-4D97-AF65-F5344CB8AC3E}">
        <p14:creationId xmlns:p14="http://schemas.microsoft.com/office/powerpoint/2010/main" val="32567806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85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lương</a:t>
            </a:r>
            <a:r>
              <a:rPr lang="en-US" dirty="0"/>
              <a:t>, </a:t>
            </a:r>
            <a:r>
              <a:rPr lang="en-US" dirty="0" err="1"/>
              <a:t>lương</a:t>
            </a:r>
            <a:r>
              <a:rPr lang="en-US" dirty="0"/>
              <a:t> </a:t>
            </a:r>
            <a:r>
              <a:rPr lang="en-US" dirty="0" err="1"/>
              <a:t>cao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, </a:t>
            </a:r>
            <a:r>
              <a:rPr lang="en-US" dirty="0" err="1"/>
              <a:t>lương</a:t>
            </a:r>
            <a:r>
              <a:rPr lang="en-US" dirty="0"/>
              <a:t> </a:t>
            </a:r>
            <a:r>
              <a:rPr lang="en-US" dirty="0" err="1"/>
              <a:t>thấp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lương</a:t>
            </a:r>
            <a:r>
              <a:rPr lang="en-US" dirty="0"/>
              <a:t> </a:t>
            </a:r>
            <a:r>
              <a:rPr lang="en-US" dirty="0" err="1"/>
              <a:t>trung</a:t>
            </a:r>
            <a:r>
              <a:rPr lang="en-US" dirty="0"/>
              <a:t> </a:t>
            </a:r>
            <a:r>
              <a:rPr lang="en-US" dirty="0" err="1"/>
              <a:t>bình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 smtClean="0"/>
              <a:t>viên</a:t>
            </a:r>
            <a:endParaRPr lang="en-US" dirty="0" smtClean="0"/>
          </a:p>
          <a:p>
            <a:pPr>
              <a:lnSpc>
                <a:spcPct val="150000"/>
              </a:lnSpc>
            </a:pP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Cho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‘</a:t>
            </a:r>
            <a:r>
              <a:rPr lang="en-US" dirty="0" err="1"/>
              <a:t>Nghien</a:t>
            </a:r>
            <a:r>
              <a:rPr lang="en-US" dirty="0"/>
              <a:t> </a:t>
            </a:r>
            <a:r>
              <a:rPr lang="en-US" dirty="0" err="1"/>
              <a:t>cuu</a:t>
            </a:r>
            <a:r>
              <a:rPr lang="en-US" dirty="0"/>
              <a:t>’ </a:t>
            </a:r>
          </a:p>
          <a:p>
            <a:endParaRPr lang="en-US" dirty="0"/>
          </a:p>
          <a:p>
            <a:pPr>
              <a:lnSpc>
                <a:spcPct val="150000"/>
              </a:lnSpc>
            </a:pPr>
            <a:endParaRPr lang="en-US" dirty="0" smtClean="0"/>
          </a:p>
          <a:p>
            <a:pPr>
              <a:lnSpc>
                <a:spcPct val="150000"/>
              </a:lnSpc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295400" y="2581870"/>
            <a:ext cx="7543800" cy="9233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</a:t>
            </a:r>
            <a:r>
              <a:rPr lang="en-US" dirty="0">
                <a:solidFill>
                  <a:srgbClr val="FF3399"/>
                </a:solidFill>
              </a:rPr>
              <a:t>SUM</a:t>
            </a:r>
            <a:r>
              <a:rPr lang="en-US" dirty="0"/>
              <a:t>(LUONG), </a:t>
            </a:r>
            <a:r>
              <a:rPr lang="en-US" dirty="0">
                <a:solidFill>
                  <a:srgbClr val="FF3399"/>
                </a:solidFill>
              </a:rPr>
              <a:t>MAX</a:t>
            </a:r>
            <a:r>
              <a:rPr lang="en-US" dirty="0"/>
              <a:t>(LUONG), </a:t>
            </a:r>
            <a:r>
              <a:rPr lang="en-US" dirty="0">
                <a:solidFill>
                  <a:srgbClr val="FF3399"/>
                </a:solidFill>
              </a:rPr>
              <a:t>MIN</a:t>
            </a:r>
            <a:r>
              <a:rPr lang="en-US" dirty="0"/>
              <a:t>(LUONG), </a:t>
            </a:r>
            <a:r>
              <a:rPr lang="en-US" dirty="0">
                <a:solidFill>
                  <a:srgbClr val="FF3399"/>
                </a:solidFill>
              </a:rPr>
              <a:t>AVG</a:t>
            </a:r>
            <a:r>
              <a:rPr lang="en-US" dirty="0"/>
              <a:t>(LUONG)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295400" y="4351268"/>
            <a:ext cx="5715000" cy="12875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</a:t>
            </a:r>
            <a:r>
              <a:rPr lang="en-US" dirty="0">
                <a:solidFill>
                  <a:srgbClr val="FF3399"/>
                </a:solidFill>
              </a:rPr>
              <a:t>COUNT</a:t>
            </a:r>
            <a:r>
              <a:rPr lang="en-US" dirty="0"/>
              <a:t>(*) </a:t>
            </a:r>
            <a:r>
              <a:rPr lang="en-US" dirty="0">
                <a:solidFill>
                  <a:srgbClr val="0000CC"/>
                </a:solidFill>
              </a:rPr>
              <a:t>AS</a:t>
            </a:r>
            <a:r>
              <a:rPr lang="en-US" dirty="0"/>
              <a:t> SL_NV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NHANVIEN, PHONGBAN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PHG=MAPHG </a:t>
            </a:r>
            <a:r>
              <a:rPr lang="en-US" dirty="0">
                <a:solidFill>
                  <a:srgbClr val="777777"/>
                </a:solidFill>
              </a:rPr>
              <a:t>AND</a:t>
            </a:r>
            <a:r>
              <a:rPr lang="en-US" dirty="0"/>
              <a:t> TENPHG=</a:t>
            </a:r>
            <a:r>
              <a:rPr lang="en-US" dirty="0">
                <a:solidFill>
                  <a:srgbClr val="CC0000"/>
                </a:solidFill>
              </a:rPr>
              <a:t>‘</a:t>
            </a:r>
            <a:r>
              <a:rPr lang="en-US" dirty="0" err="1">
                <a:solidFill>
                  <a:srgbClr val="CC0000"/>
                </a:solidFill>
              </a:rPr>
              <a:t>Nghien</a:t>
            </a:r>
            <a:r>
              <a:rPr lang="en-US" dirty="0">
                <a:solidFill>
                  <a:srgbClr val="CC0000"/>
                </a:solidFill>
              </a:rPr>
              <a:t> </a:t>
            </a:r>
            <a:r>
              <a:rPr lang="en-US" dirty="0" err="1">
                <a:solidFill>
                  <a:srgbClr val="CC0000"/>
                </a:solidFill>
              </a:rPr>
              <a:t>cuu</a:t>
            </a:r>
            <a:r>
              <a:rPr lang="en-US" dirty="0">
                <a:solidFill>
                  <a:srgbClr val="CC0000"/>
                </a:solidFill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34324737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86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Cho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ban</a:t>
            </a: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3276600" y="1828800"/>
            <a:ext cx="2535238" cy="1295400"/>
            <a:chOff x="1296" y="1488"/>
            <a:chExt cx="1597" cy="816"/>
          </a:xfrm>
        </p:grpSpPr>
        <p:sp>
          <p:nvSpPr>
            <p:cNvPr id="8" name="Line 5"/>
            <p:cNvSpPr>
              <a:spLocks noChangeShapeType="1"/>
            </p:cNvSpPr>
            <p:nvPr/>
          </p:nvSpPr>
          <p:spPr bwMode="auto">
            <a:xfrm>
              <a:off x="1344" y="1680"/>
              <a:ext cx="153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2208" y="1488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SL_NV</a:t>
              </a:r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1308" y="1728"/>
              <a:ext cx="90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5</a:t>
              </a:r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1308" y="1920"/>
              <a:ext cx="90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4</a:t>
              </a:r>
            </a:p>
          </p:txBody>
        </p:sp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2208" y="1728"/>
              <a:ext cx="685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</a:t>
              </a:r>
            </a:p>
          </p:txBody>
        </p:sp>
        <p:sp>
          <p:nvSpPr>
            <p:cNvPr id="13" name="Text Box 10"/>
            <p:cNvSpPr txBox="1">
              <a:spLocks noChangeArrowheads="1"/>
            </p:cNvSpPr>
            <p:nvPr/>
          </p:nvSpPr>
          <p:spPr bwMode="auto">
            <a:xfrm>
              <a:off x="2208" y="1920"/>
              <a:ext cx="685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</a:t>
              </a: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1296" y="1488"/>
              <a:ext cx="86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PHG</a:t>
              </a:r>
            </a:p>
          </p:txBody>
        </p:sp>
        <p:sp>
          <p:nvSpPr>
            <p:cNvPr id="15" name="Line 12"/>
            <p:cNvSpPr>
              <a:spLocks noChangeShapeType="1"/>
            </p:cNvSpPr>
            <p:nvPr/>
          </p:nvSpPr>
          <p:spPr bwMode="auto">
            <a:xfrm>
              <a:off x="2208" y="1488"/>
              <a:ext cx="0" cy="8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1308" y="2112"/>
              <a:ext cx="90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</a:t>
              </a:r>
            </a:p>
          </p:txBody>
        </p:sp>
        <p:sp>
          <p:nvSpPr>
            <p:cNvPr id="17" name="Text Box 14"/>
            <p:cNvSpPr txBox="1">
              <a:spLocks noChangeArrowheads="1"/>
            </p:cNvSpPr>
            <p:nvPr/>
          </p:nvSpPr>
          <p:spPr bwMode="auto">
            <a:xfrm>
              <a:off x="2208" y="2112"/>
              <a:ext cx="685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</a:t>
              </a:r>
            </a:p>
          </p:txBody>
        </p:sp>
      </p:grpSp>
      <p:sp>
        <p:nvSpPr>
          <p:cNvPr id="18" name="Rectangle 110"/>
          <p:cNvSpPr>
            <a:spLocks noChangeArrowheads="1"/>
          </p:cNvSpPr>
          <p:nvPr/>
        </p:nvSpPr>
        <p:spPr bwMode="auto">
          <a:xfrm>
            <a:off x="76200" y="5867400"/>
            <a:ext cx="8915400" cy="304800"/>
          </a:xfrm>
          <a:prstGeom prst="rect">
            <a:avLst/>
          </a:prstGeom>
          <a:solidFill>
            <a:srgbClr val="CC99FF">
              <a:alpha val="44000"/>
            </a:srgbClr>
          </a:solidFill>
          <a:ln w="12700" algn="ctr">
            <a:solidFill>
              <a:srgbClr val="CC99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" name="Rectangle 111"/>
          <p:cNvSpPr>
            <a:spLocks noChangeArrowheads="1"/>
          </p:cNvSpPr>
          <p:nvPr/>
        </p:nvSpPr>
        <p:spPr bwMode="auto">
          <a:xfrm>
            <a:off x="76200" y="4953000"/>
            <a:ext cx="8915400" cy="838200"/>
          </a:xfrm>
          <a:prstGeom prst="rect">
            <a:avLst/>
          </a:prstGeom>
          <a:solidFill>
            <a:srgbClr val="FF99CC">
              <a:alpha val="23000"/>
            </a:srgbClr>
          </a:solidFill>
          <a:ln w="12700" algn="ctr">
            <a:solidFill>
              <a:srgbClr val="FF99CC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Rectangle 112"/>
          <p:cNvSpPr>
            <a:spLocks noChangeArrowheads="1"/>
          </p:cNvSpPr>
          <p:nvPr/>
        </p:nvSpPr>
        <p:spPr bwMode="auto">
          <a:xfrm>
            <a:off x="76200" y="4038600"/>
            <a:ext cx="8915400" cy="838200"/>
          </a:xfrm>
          <a:prstGeom prst="rect">
            <a:avLst/>
          </a:prstGeom>
          <a:solidFill>
            <a:srgbClr val="99CCFF">
              <a:alpha val="41000"/>
            </a:srgbClr>
          </a:solidFill>
          <a:ln w="12700" algn="ctr">
            <a:solidFill>
              <a:srgbClr val="99CC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21" name="Group 109"/>
          <p:cNvGrpSpPr>
            <a:grpSpLocks/>
          </p:cNvGrpSpPr>
          <p:nvPr/>
        </p:nvGrpSpPr>
        <p:grpSpPr bwMode="auto">
          <a:xfrm>
            <a:off x="76200" y="3657600"/>
            <a:ext cx="8991600" cy="2590800"/>
            <a:chOff x="48" y="2304"/>
            <a:chExt cx="5664" cy="1632"/>
          </a:xfrm>
        </p:grpSpPr>
        <p:sp>
          <p:nvSpPr>
            <p:cNvPr id="22" name="Line 18"/>
            <p:cNvSpPr>
              <a:spLocks noChangeShapeType="1"/>
            </p:cNvSpPr>
            <p:nvPr/>
          </p:nvSpPr>
          <p:spPr bwMode="auto">
            <a:xfrm>
              <a:off x="48" y="2496"/>
              <a:ext cx="56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3" name="Text Box 19"/>
            <p:cNvSpPr txBox="1">
              <a:spLocks noChangeArrowheads="1"/>
            </p:cNvSpPr>
            <p:nvPr/>
          </p:nvSpPr>
          <p:spPr bwMode="auto">
            <a:xfrm>
              <a:off x="1728" y="230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TENNV</a:t>
              </a:r>
            </a:p>
          </p:txBody>
        </p:sp>
        <p:sp>
          <p:nvSpPr>
            <p:cNvPr id="24" name="Text Box 20"/>
            <p:cNvSpPr txBox="1">
              <a:spLocks noChangeArrowheads="1"/>
            </p:cNvSpPr>
            <p:nvPr/>
          </p:nvSpPr>
          <p:spPr bwMode="auto">
            <a:xfrm>
              <a:off x="672" y="2304"/>
              <a:ext cx="57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HONV</a:t>
              </a:r>
            </a:p>
          </p:txBody>
        </p:sp>
        <p:sp>
          <p:nvSpPr>
            <p:cNvPr id="25" name="Text Box 21"/>
            <p:cNvSpPr txBox="1">
              <a:spLocks noChangeArrowheads="1"/>
            </p:cNvSpPr>
            <p:nvPr/>
          </p:nvSpPr>
          <p:spPr bwMode="auto">
            <a:xfrm>
              <a:off x="2256" y="2304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NGSINH</a:t>
              </a:r>
            </a:p>
          </p:txBody>
        </p:sp>
        <p:sp>
          <p:nvSpPr>
            <p:cNvPr id="26" name="Text Box 22"/>
            <p:cNvSpPr txBox="1">
              <a:spLocks noChangeArrowheads="1"/>
            </p:cNvSpPr>
            <p:nvPr/>
          </p:nvSpPr>
          <p:spPr bwMode="auto">
            <a:xfrm>
              <a:off x="2976" y="2304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DCHI</a:t>
              </a:r>
            </a:p>
          </p:txBody>
        </p:sp>
        <p:sp>
          <p:nvSpPr>
            <p:cNvPr id="27" name="Text Box 23"/>
            <p:cNvSpPr txBox="1">
              <a:spLocks noChangeArrowheads="1"/>
            </p:cNvSpPr>
            <p:nvPr/>
          </p:nvSpPr>
          <p:spPr bwMode="auto">
            <a:xfrm>
              <a:off x="3696" y="2304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PHAI</a:t>
              </a:r>
            </a:p>
          </p:txBody>
        </p:sp>
        <p:sp>
          <p:nvSpPr>
            <p:cNvPr id="28" name="Text Box 24"/>
            <p:cNvSpPr txBox="1">
              <a:spLocks noChangeArrowheads="1"/>
            </p:cNvSpPr>
            <p:nvPr/>
          </p:nvSpPr>
          <p:spPr bwMode="auto">
            <a:xfrm>
              <a:off x="4128" y="230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LUONG</a:t>
              </a:r>
            </a:p>
          </p:txBody>
        </p:sp>
        <p:sp>
          <p:nvSpPr>
            <p:cNvPr id="29" name="Text Box 25"/>
            <p:cNvSpPr txBox="1">
              <a:spLocks noChangeArrowheads="1"/>
            </p:cNvSpPr>
            <p:nvPr/>
          </p:nvSpPr>
          <p:spPr bwMode="auto">
            <a:xfrm>
              <a:off x="5328" y="2304"/>
              <a:ext cx="38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PHG</a:t>
              </a:r>
            </a:p>
          </p:txBody>
        </p:sp>
        <p:sp>
          <p:nvSpPr>
            <p:cNvPr id="30" name="Text Box 26"/>
            <p:cNvSpPr txBox="1">
              <a:spLocks noChangeArrowheads="1"/>
            </p:cNvSpPr>
            <p:nvPr/>
          </p:nvSpPr>
          <p:spPr bwMode="auto">
            <a:xfrm>
              <a:off x="1728" y="254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Tung</a:t>
              </a:r>
            </a:p>
          </p:txBody>
        </p:sp>
        <p:sp>
          <p:nvSpPr>
            <p:cNvPr id="31" name="Text Box 27"/>
            <p:cNvSpPr txBox="1">
              <a:spLocks noChangeArrowheads="1"/>
            </p:cNvSpPr>
            <p:nvPr/>
          </p:nvSpPr>
          <p:spPr bwMode="auto">
            <a:xfrm>
              <a:off x="672" y="2544"/>
              <a:ext cx="57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Nguyen</a:t>
              </a:r>
            </a:p>
          </p:txBody>
        </p:sp>
        <p:sp>
          <p:nvSpPr>
            <p:cNvPr id="32" name="Text Box 28"/>
            <p:cNvSpPr txBox="1">
              <a:spLocks noChangeArrowheads="1"/>
            </p:cNvSpPr>
            <p:nvPr/>
          </p:nvSpPr>
          <p:spPr bwMode="auto">
            <a:xfrm>
              <a:off x="2256" y="2544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12/08/1955</a:t>
              </a:r>
            </a:p>
          </p:txBody>
        </p:sp>
        <p:sp>
          <p:nvSpPr>
            <p:cNvPr id="33" name="Text Box 29"/>
            <p:cNvSpPr txBox="1">
              <a:spLocks noChangeArrowheads="1"/>
            </p:cNvSpPr>
            <p:nvPr/>
          </p:nvSpPr>
          <p:spPr bwMode="auto">
            <a:xfrm>
              <a:off x="2976" y="2544"/>
              <a:ext cx="81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638 NVC Q5</a:t>
              </a:r>
            </a:p>
          </p:txBody>
        </p:sp>
        <p:sp>
          <p:nvSpPr>
            <p:cNvPr id="34" name="Text Box 30"/>
            <p:cNvSpPr txBox="1">
              <a:spLocks noChangeArrowheads="1"/>
            </p:cNvSpPr>
            <p:nvPr/>
          </p:nvSpPr>
          <p:spPr bwMode="auto">
            <a:xfrm>
              <a:off x="3696" y="2544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Nam</a:t>
              </a:r>
            </a:p>
          </p:txBody>
        </p:sp>
        <p:sp>
          <p:nvSpPr>
            <p:cNvPr id="35" name="Text Box 31"/>
            <p:cNvSpPr txBox="1">
              <a:spLocks noChangeArrowheads="1"/>
            </p:cNvSpPr>
            <p:nvPr/>
          </p:nvSpPr>
          <p:spPr bwMode="auto">
            <a:xfrm>
              <a:off x="4128" y="254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40000</a:t>
              </a:r>
            </a:p>
          </p:txBody>
        </p:sp>
        <p:sp>
          <p:nvSpPr>
            <p:cNvPr id="36" name="Text Box 32"/>
            <p:cNvSpPr txBox="1">
              <a:spLocks noChangeArrowheads="1"/>
            </p:cNvSpPr>
            <p:nvPr/>
          </p:nvSpPr>
          <p:spPr bwMode="auto">
            <a:xfrm>
              <a:off x="5328" y="2544"/>
              <a:ext cx="38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5</a:t>
              </a:r>
            </a:p>
          </p:txBody>
        </p:sp>
        <p:sp>
          <p:nvSpPr>
            <p:cNvPr id="37" name="Text Box 33"/>
            <p:cNvSpPr txBox="1">
              <a:spLocks noChangeArrowheads="1"/>
            </p:cNvSpPr>
            <p:nvPr/>
          </p:nvSpPr>
          <p:spPr bwMode="auto">
            <a:xfrm>
              <a:off x="1728" y="2736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Hung</a:t>
              </a:r>
            </a:p>
          </p:txBody>
        </p:sp>
        <p:sp>
          <p:nvSpPr>
            <p:cNvPr id="38" name="Text Box 34"/>
            <p:cNvSpPr txBox="1">
              <a:spLocks noChangeArrowheads="1"/>
            </p:cNvSpPr>
            <p:nvPr/>
          </p:nvSpPr>
          <p:spPr bwMode="auto">
            <a:xfrm>
              <a:off x="672" y="2736"/>
              <a:ext cx="57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Nguyen</a:t>
              </a:r>
            </a:p>
          </p:txBody>
        </p:sp>
        <p:sp>
          <p:nvSpPr>
            <p:cNvPr id="39" name="Text Box 35"/>
            <p:cNvSpPr txBox="1">
              <a:spLocks noChangeArrowheads="1"/>
            </p:cNvSpPr>
            <p:nvPr/>
          </p:nvSpPr>
          <p:spPr bwMode="auto">
            <a:xfrm>
              <a:off x="2256" y="2736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09/15/1962</a:t>
              </a:r>
            </a:p>
          </p:txBody>
        </p:sp>
        <p:sp>
          <p:nvSpPr>
            <p:cNvPr id="40" name="Text Box 36"/>
            <p:cNvSpPr txBox="1">
              <a:spLocks noChangeArrowheads="1"/>
            </p:cNvSpPr>
            <p:nvPr/>
          </p:nvSpPr>
          <p:spPr bwMode="auto">
            <a:xfrm>
              <a:off x="2976" y="2736"/>
              <a:ext cx="81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Ba Ria VT</a:t>
              </a:r>
            </a:p>
          </p:txBody>
        </p:sp>
        <p:sp>
          <p:nvSpPr>
            <p:cNvPr id="41" name="Text Box 37"/>
            <p:cNvSpPr txBox="1">
              <a:spLocks noChangeArrowheads="1"/>
            </p:cNvSpPr>
            <p:nvPr/>
          </p:nvSpPr>
          <p:spPr bwMode="auto">
            <a:xfrm>
              <a:off x="3696" y="2736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Nam</a:t>
              </a:r>
            </a:p>
          </p:txBody>
        </p:sp>
        <p:sp>
          <p:nvSpPr>
            <p:cNvPr id="42" name="Text Box 38"/>
            <p:cNvSpPr txBox="1">
              <a:spLocks noChangeArrowheads="1"/>
            </p:cNvSpPr>
            <p:nvPr/>
          </p:nvSpPr>
          <p:spPr bwMode="auto">
            <a:xfrm>
              <a:off x="4128" y="2736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38000</a:t>
              </a: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5328" y="2736"/>
              <a:ext cx="38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5</a:t>
              </a:r>
            </a:p>
          </p:txBody>
        </p:sp>
        <p:sp>
          <p:nvSpPr>
            <p:cNvPr id="44" name="Text Box 40"/>
            <p:cNvSpPr txBox="1">
              <a:spLocks noChangeArrowheads="1"/>
            </p:cNvSpPr>
            <p:nvPr/>
          </p:nvSpPr>
          <p:spPr bwMode="auto">
            <a:xfrm>
              <a:off x="48" y="2544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333445555</a:t>
              </a:r>
            </a:p>
          </p:txBody>
        </p:sp>
        <p:sp>
          <p:nvSpPr>
            <p:cNvPr id="45" name="Text Box 41"/>
            <p:cNvSpPr txBox="1">
              <a:spLocks noChangeArrowheads="1"/>
            </p:cNvSpPr>
            <p:nvPr/>
          </p:nvSpPr>
          <p:spPr bwMode="auto">
            <a:xfrm>
              <a:off x="48" y="2736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987987987</a:t>
              </a:r>
            </a:p>
          </p:txBody>
        </p:sp>
        <p:sp>
          <p:nvSpPr>
            <p:cNvPr id="46" name="Text Box 42"/>
            <p:cNvSpPr txBox="1">
              <a:spLocks noChangeArrowheads="1"/>
            </p:cNvSpPr>
            <p:nvPr/>
          </p:nvSpPr>
          <p:spPr bwMode="auto">
            <a:xfrm>
              <a:off x="48" y="2304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MANV</a:t>
              </a:r>
            </a:p>
          </p:txBody>
        </p:sp>
        <p:sp>
          <p:nvSpPr>
            <p:cNvPr id="47" name="Text Box 43"/>
            <p:cNvSpPr txBox="1">
              <a:spLocks noChangeArrowheads="1"/>
            </p:cNvSpPr>
            <p:nvPr/>
          </p:nvSpPr>
          <p:spPr bwMode="auto">
            <a:xfrm>
              <a:off x="4656" y="2304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MA_NQL</a:t>
              </a:r>
            </a:p>
          </p:txBody>
        </p:sp>
        <p:sp>
          <p:nvSpPr>
            <p:cNvPr id="48" name="Text Box 44"/>
            <p:cNvSpPr txBox="1">
              <a:spLocks noChangeArrowheads="1"/>
            </p:cNvSpPr>
            <p:nvPr/>
          </p:nvSpPr>
          <p:spPr bwMode="auto">
            <a:xfrm>
              <a:off x="4656" y="2544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888665555</a:t>
              </a:r>
            </a:p>
          </p:txBody>
        </p:sp>
        <p:sp>
          <p:nvSpPr>
            <p:cNvPr id="49" name="Text Box 45"/>
            <p:cNvSpPr txBox="1">
              <a:spLocks noChangeArrowheads="1"/>
            </p:cNvSpPr>
            <p:nvPr/>
          </p:nvSpPr>
          <p:spPr bwMode="auto">
            <a:xfrm>
              <a:off x="4656" y="2736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333445555</a:t>
              </a:r>
            </a:p>
          </p:txBody>
        </p:sp>
        <p:grpSp>
          <p:nvGrpSpPr>
            <p:cNvPr id="50" name="Group 46"/>
            <p:cNvGrpSpPr>
              <a:grpSpLocks/>
            </p:cNvGrpSpPr>
            <p:nvPr/>
          </p:nvGrpSpPr>
          <p:grpSpPr bwMode="auto">
            <a:xfrm>
              <a:off x="720" y="2304"/>
              <a:ext cx="4608" cy="1632"/>
              <a:chOff x="720" y="2784"/>
              <a:chExt cx="4608" cy="1008"/>
            </a:xfrm>
          </p:grpSpPr>
          <p:sp>
            <p:nvSpPr>
              <p:cNvPr id="104" name="Line 47"/>
              <p:cNvSpPr>
                <a:spLocks noChangeShapeType="1"/>
              </p:cNvSpPr>
              <p:nvPr/>
            </p:nvSpPr>
            <p:spPr bwMode="auto">
              <a:xfrm>
                <a:off x="1728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5" name="Line 48"/>
              <p:cNvSpPr>
                <a:spLocks noChangeShapeType="1"/>
              </p:cNvSpPr>
              <p:nvPr/>
            </p:nvSpPr>
            <p:spPr bwMode="auto">
              <a:xfrm>
                <a:off x="2256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6" name="Line 49"/>
              <p:cNvSpPr>
                <a:spLocks noChangeShapeType="1"/>
              </p:cNvSpPr>
              <p:nvPr/>
            </p:nvSpPr>
            <p:spPr bwMode="auto">
              <a:xfrm>
                <a:off x="2976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7" name="Line 50"/>
              <p:cNvSpPr>
                <a:spLocks noChangeShapeType="1"/>
              </p:cNvSpPr>
              <p:nvPr/>
            </p:nvSpPr>
            <p:spPr bwMode="auto">
              <a:xfrm>
                <a:off x="3696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8" name="Line 51"/>
              <p:cNvSpPr>
                <a:spLocks noChangeShapeType="1"/>
              </p:cNvSpPr>
              <p:nvPr/>
            </p:nvSpPr>
            <p:spPr bwMode="auto">
              <a:xfrm>
                <a:off x="4128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9" name="Line 52"/>
              <p:cNvSpPr>
                <a:spLocks noChangeShapeType="1"/>
              </p:cNvSpPr>
              <p:nvPr/>
            </p:nvSpPr>
            <p:spPr bwMode="auto">
              <a:xfrm>
                <a:off x="4656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0" name="Line 53"/>
              <p:cNvSpPr>
                <a:spLocks noChangeShapeType="1"/>
              </p:cNvSpPr>
              <p:nvPr/>
            </p:nvSpPr>
            <p:spPr bwMode="auto">
              <a:xfrm>
                <a:off x="1200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" name="Line 54"/>
              <p:cNvSpPr>
                <a:spLocks noChangeShapeType="1"/>
              </p:cNvSpPr>
              <p:nvPr/>
            </p:nvSpPr>
            <p:spPr bwMode="auto">
              <a:xfrm>
                <a:off x="5328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" name="Line 55"/>
              <p:cNvSpPr>
                <a:spLocks noChangeShapeType="1"/>
              </p:cNvSpPr>
              <p:nvPr/>
            </p:nvSpPr>
            <p:spPr bwMode="auto">
              <a:xfrm>
                <a:off x="720" y="2784"/>
                <a:ext cx="0" cy="1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51" name="Text Box 56"/>
            <p:cNvSpPr txBox="1">
              <a:spLocks noChangeArrowheads="1"/>
            </p:cNvSpPr>
            <p:nvPr/>
          </p:nvSpPr>
          <p:spPr bwMode="auto">
            <a:xfrm>
              <a:off x="1200" y="2304"/>
              <a:ext cx="57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TENLOT</a:t>
              </a:r>
            </a:p>
          </p:txBody>
        </p:sp>
        <p:sp>
          <p:nvSpPr>
            <p:cNvPr id="52" name="Text Box 57"/>
            <p:cNvSpPr txBox="1">
              <a:spLocks noChangeArrowheads="1"/>
            </p:cNvSpPr>
            <p:nvPr/>
          </p:nvSpPr>
          <p:spPr bwMode="auto">
            <a:xfrm>
              <a:off x="1200" y="254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Thanh</a:t>
              </a:r>
            </a:p>
          </p:txBody>
        </p:sp>
        <p:sp>
          <p:nvSpPr>
            <p:cNvPr id="53" name="Text Box 58"/>
            <p:cNvSpPr txBox="1">
              <a:spLocks noChangeArrowheads="1"/>
            </p:cNvSpPr>
            <p:nvPr/>
          </p:nvSpPr>
          <p:spPr bwMode="auto">
            <a:xfrm>
              <a:off x="1200" y="2736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Manh</a:t>
              </a:r>
            </a:p>
          </p:txBody>
        </p:sp>
        <p:sp>
          <p:nvSpPr>
            <p:cNvPr id="54" name="Text Box 59"/>
            <p:cNvSpPr txBox="1">
              <a:spLocks noChangeArrowheads="1"/>
            </p:cNvSpPr>
            <p:nvPr/>
          </p:nvSpPr>
          <p:spPr bwMode="auto">
            <a:xfrm>
              <a:off x="1728" y="2928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Tam</a:t>
              </a:r>
            </a:p>
          </p:txBody>
        </p:sp>
        <p:sp>
          <p:nvSpPr>
            <p:cNvPr id="55" name="Text Box 60"/>
            <p:cNvSpPr txBox="1">
              <a:spLocks noChangeArrowheads="1"/>
            </p:cNvSpPr>
            <p:nvPr/>
          </p:nvSpPr>
          <p:spPr bwMode="auto">
            <a:xfrm>
              <a:off x="672" y="2928"/>
              <a:ext cx="57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Tran</a:t>
              </a:r>
            </a:p>
          </p:txBody>
        </p:sp>
        <p:sp>
          <p:nvSpPr>
            <p:cNvPr id="56" name="Text Box 61"/>
            <p:cNvSpPr txBox="1">
              <a:spLocks noChangeArrowheads="1"/>
            </p:cNvSpPr>
            <p:nvPr/>
          </p:nvSpPr>
          <p:spPr bwMode="auto">
            <a:xfrm>
              <a:off x="2256" y="2928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07/31/1972</a:t>
              </a:r>
            </a:p>
          </p:txBody>
        </p:sp>
        <p:sp>
          <p:nvSpPr>
            <p:cNvPr id="57" name="Text Box 62"/>
            <p:cNvSpPr txBox="1">
              <a:spLocks noChangeArrowheads="1"/>
            </p:cNvSpPr>
            <p:nvPr/>
          </p:nvSpPr>
          <p:spPr bwMode="auto">
            <a:xfrm>
              <a:off x="2976" y="2928"/>
              <a:ext cx="81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543 MTL Q1</a:t>
              </a:r>
            </a:p>
          </p:txBody>
        </p:sp>
        <p:sp>
          <p:nvSpPr>
            <p:cNvPr id="58" name="Text Box 63"/>
            <p:cNvSpPr txBox="1">
              <a:spLocks noChangeArrowheads="1"/>
            </p:cNvSpPr>
            <p:nvPr/>
          </p:nvSpPr>
          <p:spPr bwMode="auto">
            <a:xfrm>
              <a:off x="3696" y="2928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Nu</a:t>
              </a:r>
            </a:p>
          </p:txBody>
        </p:sp>
        <p:sp>
          <p:nvSpPr>
            <p:cNvPr id="59" name="Text Box 64"/>
            <p:cNvSpPr txBox="1">
              <a:spLocks noChangeArrowheads="1"/>
            </p:cNvSpPr>
            <p:nvPr/>
          </p:nvSpPr>
          <p:spPr bwMode="auto">
            <a:xfrm>
              <a:off x="4128" y="2928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25000</a:t>
              </a:r>
            </a:p>
          </p:txBody>
        </p:sp>
        <p:sp>
          <p:nvSpPr>
            <p:cNvPr id="60" name="Text Box 65"/>
            <p:cNvSpPr txBox="1">
              <a:spLocks noChangeArrowheads="1"/>
            </p:cNvSpPr>
            <p:nvPr/>
          </p:nvSpPr>
          <p:spPr bwMode="auto">
            <a:xfrm>
              <a:off x="5328" y="2928"/>
              <a:ext cx="38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5</a:t>
              </a:r>
            </a:p>
          </p:txBody>
        </p:sp>
        <p:sp>
          <p:nvSpPr>
            <p:cNvPr id="61" name="Text Box 66"/>
            <p:cNvSpPr txBox="1">
              <a:spLocks noChangeArrowheads="1"/>
            </p:cNvSpPr>
            <p:nvPr/>
          </p:nvSpPr>
          <p:spPr bwMode="auto">
            <a:xfrm>
              <a:off x="1728" y="3120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Hang</a:t>
              </a:r>
            </a:p>
          </p:txBody>
        </p:sp>
        <p:sp>
          <p:nvSpPr>
            <p:cNvPr id="62" name="Text Box 67"/>
            <p:cNvSpPr txBox="1">
              <a:spLocks noChangeArrowheads="1"/>
            </p:cNvSpPr>
            <p:nvPr/>
          </p:nvSpPr>
          <p:spPr bwMode="auto">
            <a:xfrm>
              <a:off x="672" y="3120"/>
              <a:ext cx="57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Bui</a:t>
              </a:r>
            </a:p>
          </p:txBody>
        </p:sp>
        <p:sp>
          <p:nvSpPr>
            <p:cNvPr id="63" name="Text Box 68"/>
            <p:cNvSpPr txBox="1">
              <a:spLocks noChangeArrowheads="1"/>
            </p:cNvSpPr>
            <p:nvPr/>
          </p:nvSpPr>
          <p:spPr bwMode="auto">
            <a:xfrm>
              <a:off x="2256" y="3120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07/19/1968</a:t>
              </a:r>
            </a:p>
          </p:txBody>
        </p:sp>
        <p:sp>
          <p:nvSpPr>
            <p:cNvPr id="64" name="Text Box 69"/>
            <p:cNvSpPr txBox="1">
              <a:spLocks noChangeArrowheads="1"/>
            </p:cNvSpPr>
            <p:nvPr/>
          </p:nvSpPr>
          <p:spPr bwMode="auto">
            <a:xfrm>
              <a:off x="2976" y="3120"/>
              <a:ext cx="81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33 NTH Q1</a:t>
              </a:r>
            </a:p>
          </p:txBody>
        </p:sp>
        <p:sp>
          <p:nvSpPr>
            <p:cNvPr id="65" name="Text Box 70"/>
            <p:cNvSpPr txBox="1">
              <a:spLocks noChangeArrowheads="1"/>
            </p:cNvSpPr>
            <p:nvPr/>
          </p:nvSpPr>
          <p:spPr bwMode="auto">
            <a:xfrm>
              <a:off x="3696" y="3120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Nu</a:t>
              </a:r>
            </a:p>
          </p:txBody>
        </p:sp>
        <p:sp>
          <p:nvSpPr>
            <p:cNvPr id="66" name="Text Box 71"/>
            <p:cNvSpPr txBox="1">
              <a:spLocks noChangeArrowheads="1"/>
            </p:cNvSpPr>
            <p:nvPr/>
          </p:nvSpPr>
          <p:spPr bwMode="auto">
            <a:xfrm>
              <a:off x="4128" y="3120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38000</a:t>
              </a:r>
            </a:p>
          </p:txBody>
        </p:sp>
        <p:sp>
          <p:nvSpPr>
            <p:cNvPr id="67" name="Text Box 72"/>
            <p:cNvSpPr txBox="1">
              <a:spLocks noChangeArrowheads="1"/>
            </p:cNvSpPr>
            <p:nvPr/>
          </p:nvSpPr>
          <p:spPr bwMode="auto">
            <a:xfrm>
              <a:off x="5328" y="3120"/>
              <a:ext cx="38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4</a:t>
              </a:r>
            </a:p>
          </p:txBody>
        </p:sp>
        <p:sp>
          <p:nvSpPr>
            <p:cNvPr id="68" name="Text Box 73"/>
            <p:cNvSpPr txBox="1">
              <a:spLocks noChangeArrowheads="1"/>
            </p:cNvSpPr>
            <p:nvPr/>
          </p:nvSpPr>
          <p:spPr bwMode="auto">
            <a:xfrm>
              <a:off x="48" y="2928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453453453</a:t>
              </a:r>
            </a:p>
          </p:txBody>
        </p:sp>
        <p:sp>
          <p:nvSpPr>
            <p:cNvPr id="69" name="Text Box 74"/>
            <p:cNvSpPr txBox="1">
              <a:spLocks noChangeArrowheads="1"/>
            </p:cNvSpPr>
            <p:nvPr/>
          </p:nvSpPr>
          <p:spPr bwMode="auto">
            <a:xfrm>
              <a:off x="48" y="3120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999887777</a:t>
              </a:r>
            </a:p>
          </p:txBody>
        </p:sp>
        <p:sp>
          <p:nvSpPr>
            <p:cNvPr id="70" name="Text Box 75"/>
            <p:cNvSpPr txBox="1">
              <a:spLocks noChangeArrowheads="1"/>
            </p:cNvSpPr>
            <p:nvPr/>
          </p:nvSpPr>
          <p:spPr bwMode="auto">
            <a:xfrm>
              <a:off x="4656" y="2928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333445555</a:t>
              </a:r>
            </a:p>
          </p:txBody>
        </p:sp>
        <p:sp>
          <p:nvSpPr>
            <p:cNvPr id="71" name="Text Box 76"/>
            <p:cNvSpPr txBox="1">
              <a:spLocks noChangeArrowheads="1"/>
            </p:cNvSpPr>
            <p:nvPr/>
          </p:nvSpPr>
          <p:spPr bwMode="auto">
            <a:xfrm>
              <a:off x="4656" y="3120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987654321</a:t>
              </a:r>
            </a:p>
          </p:txBody>
        </p:sp>
        <p:sp>
          <p:nvSpPr>
            <p:cNvPr id="72" name="Text Box 77"/>
            <p:cNvSpPr txBox="1">
              <a:spLocks noChangeArrowheads="1"/>
            </p:cNvSpPr>
            <p:nvPr/>
          </p:nvSpPr>
          <p:spPr bwMode="auto">
            <a:xfrm>
              <a:off x="1200" y="2928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Thanh</a:t>
              </a:r>
            </a:p>
          </p:txBody>
        </p:sp>
        <p:sp>
          <p:nvSpPr>
            <p:cNvPr id="73" name="Text Box 78"/>
            <p:cNvSpPr txBox="1">
              <a:spLocks noChangeArrowheads="1"/>
            </p:cNvSpPr>
            <p:nvPr/>
          </p:nvSpPr>
          <p:spPr bwMode="auto">
            <a:xfrm>
              <a:off x="1200" y="3120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Ngoc</a:t>
              </a:r>
            </a:p>
          </p:txBody>
        </p:sp>
        <p:sp>
          <p:nvSpPr>
            <p:cNvPr id="74" name="Text Box 79"/>
            <p:cNvSpPr txBox="1">
              <a:spLocks noChangeArrowheads="1"/>
            </p:cNvSpPr>
            <p:nvPr/>
          </p:nvSpPr>
          <p:spPr bwMode="auto">
            <a:xfrm>
              <a:off x="1728" y="331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Nhu</a:t>
              </a:r>
            </a:p>
          </p:txBody>
        </p:sp>
        <p:sp>
          <p:nvSpPr>
            <p:cNvPr id="75" name="Text Box 80"/>
            <p:cNvSpPr txBox="1">
              <a:spLocks noChangeArrowheads="1"/>
            </p:cNvSpPr>
            <p:nvPr/>
          </p:nvSpPr>
          <p:spPr bwMode="auto">
            <a:xfrm>
              <a:off x="672" y="3312"/>
              <a:ext cx="57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Le</a:t>
              </a:r>
            </a:p>
          </p:txBody>
        </p:sp>
        <p:sp>
          <p:nvSpPr>
            <p:cNvPr id="76" name="Text Box 81"/>
            <p:cNvSpPr txBox="1">
              <a:spLocks noChangeArrowheads="1"/>
            </p:cNvSpPr>
            <p:nvPr/>
          </p:nvSpPr>
          <p:spPr bwMode="auto">
            <a:xfrm>
              <a:off x="2256" y="3312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07620/1951</a:t>
              </a:r>
            </a:p>
          </p:txBody>
        </p:sp>
        <p:sp>
          <p:nvSpPr>
            <p:cNvPr id="77" name="Text Box 82"/>
            <p:cNvSpPr txBox="1">
              <a:spLocks noChangeArrowheads="1"/>
            </p:cNvSpPr>
            <p:nvPr/>
          </p:nvSpPr>
          <p:spPr bwMode="auto">
            <a:xfrm>
              <a:off x="2976" y="3312"/>
              <a:ext cx="81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219 TD Q3</a:t>
              </a:r>
            </a:p>
          </p:txBody>
        </p:sp>
        <p:sp>
          <p:nvSpPr>
            <p:cNvPr id="78" name="Text Box 83"/>
            <p:cNvSpPr txBox="1">
              <a:spLocks noChangeArrowheads="1"/>
            </p:cNvSpPr>
            <p:nvPr/>
          </p:nvSpPr>
          <p:spPr bwMode="auto">
            <a:xfrm>
              <a:off x="3696" y="3312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Nu</a:t>
              </a:r>
            </a:p>
          </p:txBody>
        </p:sp>
        <p:sp>
          <p:nvSpPr>
            <p:cNvPr id="79" name="Text Box 84"/>
            <p:cNvSpPr txBox="1">
              <a:spLocks noChangeArrowheads="1"/>
            </p:cNvSpPr>
            <p:nvPr/>
          </p:nvSpPr>
          <p:spPr bwMode="auto">
            <a:xfrm>
              <a:off x="4128" y="331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dirty="0"/>
                <a:t>43000</a:t>
              </a:r>
            </a:p>
          </p:txBody>
        </p:sp>
        <p:sp>
          <p:nvSpPr>
            <p:cNvPr id="80" name="Text Box 85"/>
            <p:cNvSpPr txBox="1">
              <a:spLocks noChangeArrowheads="1"/>
            </p:cNvSpPr>
            <p:nvPr/>
          </p:nvSpPr>
          <p:spPr bwMode="auto">
            <a:xfrm>
              <a:off x="5328" y="3312"/>
              <a:ext cx="38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4</a:t>
              </a:r>
            </a:p>
          </p:txBody>
        </p:sp>
        <p:sp>
          <p:nvSpPr>
            <p:cNvPr id="81" name="Text Box 86"/>
            <p:cNvSpPr txBox="1">
              <a:spLocks noChangeArrowheads="1"/>
            </p:cNvSpPr>
            <p:nvPr/>
          </p:nvSpPr>
          <p:spPr bwMode="auto">
            <a:xfrm>
              <a:off x="48" y="3312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987654321</a:t>
              </a:r>
            </a:p>
          </p:txBody>
        </p:sp>
        <p:sp>
          <p:nvSpPr>
            <p:cNvPr id="82" name="Text Box 87"/>
            <p:cNvSpPr txBox="1">
              <a:spLocks noChangeArrowheads="1"/>
            </p:cNvSpPr>
            <p:nvPr/>
          </p:nvSpPr>
          <p:spPr bwMode="auto">
            <a:xfrm>
              <a:off x="4656" y="3312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888665555</a:t>
              </a:r>
            </a:p>
          </p:txBody>
        </p:sp>
        <p:sp>
          <p:nvSpPr>
            <p:cNvPr id="83" name="Text Box 88"/>
            <p:cNvSpPr txBox="1">
              <a:spLocks noChangeArrowheads="1"/>
            </p:cNvSpPr>
            <p:nvPr/>
          </p:nvSpPr>
          <p:spPr bwMode="auto">
            <a:xfrm>
              <a:off x="1200" y="331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Quynh</a:t>
              </a:r>
            </a:p>
          </p:txBody>
        </p:sp>
        <p:sp>
          <p:nvSpPr>
            <p:cNvPr id="84" name="Text Box 89"/>
            <p:cNvSpPr txBox="1">
              <a:spLocks noChangeArrowheads="1"/>
            </p:cNvSpPr>
            <p:nvPr/>
          </p:nvSpPr>
          <p:spPr bwMode="auto">
            <a:xfrm>
              <a:off x="1728" y="350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Quang</a:t>
              </a:r>
            </a:p>
          </p:txBody>
        </p:sp>
        <p:sp>
          <p:nvSpPr>
            <p:cNvPr id="85" name="Text Box 90"/>
            <p:cNvSpPr txBox="1">
              <a:spLocks noChangeArrowheads="1"/>
            </p:cNvSpPr>
            <p:nvPr/>
          </p:nvSpPr>
          <p:spPr bwMode="auto">
            <a:xfrm>
              <a:off x="672" y="3504"/>
              <a:ext cx="57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Tran</a:t>
              </a:r>
            </a:p>
          </p:txBody>
        </p:sp>
        <p:sp>
          <p:nvSpPr>
            <p:cNvPr id="86" name="Text Box 91"/>
            <p:cNvSpPr txBox="1">
              <a:spLocks noChangeArrowheads="1"/>
            </p:cNvSpPr>
            <p:nvPr/>
          </p:nvSpPr>
          <p:spPr bwMode="auto">
            <a:xfrm>
              <a:off x="2256" y="3504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04/08/1969</a:t>
              </a:r>
            </a:p>
          </p:txBody>
        </p:sp>
        <p:sp>
          <p:nvSpPr>
            <p:cNvPr id="87" name="Text Box 92"/>
            <p:cNvSpPr txBox="1">
              <a:spLocks noChangeArrowheads="1"/>
            </p:cNvSpPr>
            <p:nvPr/>
          </p:nvSpPr>
          <p:spPr bwMode="auto">
            <a:xfrm>
              <a:off x="2976" y="3504"/>
              <a:ext cx="81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980 LHP Q5</a:t>
              </a:r>
            </a:p>
          </p:txBody>
        </p:sp>
        <p:sp>
          <p:nvSpPr>
            <p:cNvPr id="88" name="Text Box 93"/>
            <p:cNvSpPr txBox="1">
              <a:spLocks noChangeArrowheads="1"/>
            </p:cNvSpPr>
            <p:nvPr/>
          </p:nvSpPr>
          <p:spPr bwMode="auto">
            <a:xfrm>
              <a:off x="3696" y="3504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Nam</a:t>
              </a:r>
            </a:p>
          </p:txBody>
        </p:sp>
        <p:sp>
          <p:nvSpPr>
            <p:cNvPr id="89" name="Text Box 94"/>
            <p:cNvSpPr txBox="1">
              <a:spLocks noChangeArrowheads="1"/>
            </p:cNvSpPr>
            <p:nvPr/>
          </p:nvSpPr>
          <p:spPr bwMode="auto">
            <a:xfrm>
              <a:off x="4128" y="350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25000</a:t>
              </a:r>
            </a:p>
          </p:txBody>
        </p:sp>
        <p:sp>
          <p:nvSpPr>
            <p:cNvPr id="90" name="Text Box 95"/>
            <p:cNvSpPr txBox="1">
              <a:spLocks noChangeArrowheads="1"/>
            </p:cNvSpPr>
            <p:nvPr/>
          </p:nvSpPr>
          <p:spPr bwMode="auto">
            <a:xfrm>
              <a:off x="5328" y="3504"/>
              <a:ext cx="38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4</a:t>
              </a:r>
            </a:p>
          </p:txBody>
        </p:sp>
        <p:sp>
          <p:nvSpPr>
            <p:cNvPr id="91" name="Text Box 96"/>
            <p:cNvSpPr txBox="1">
              <a:spLocks noChangeArrowheads="1"/>
            </p:cNvSpPr>
            <p:nvPr/>
          </p:nvSpPr>
          <p:spPr bwMode="auto">
            <a:xfrm>
              <a:off x="1728" y="3696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Vinh</a:t>
              </a:r>
            </a:p>
          </p:txBody>
        </p:sp>
        <p:sp>
          <p:nvSpPr>
            <p:cNvPr id="92" name="Text Box 97"/>
            <p:cNvSpPr txBox="1">
              <a:spLocks noChangeArrowheads="1"/>
            </p:cNvSpPr>
            <p:nvPr/>
          </p:nvSpPr>
          <p:spPr bwMode="auto">
            <a:xfrm>
              <a:off x="672" y="3696"/>
              <a:ext cx="57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Pham</a:t>
              </a:r>
            </a:p>
          </p:txBody>
        </p:sp>
        <p:sp>
          <p:nvSpPr>
            <p:cNvPr id="93" name="Text Box 98"/>
            <p:cNvSpPr txBox="1">
              <a:spLocks noChangeArrowheads="1"/>
            </p:cNvSpPr>
            <p:nvPr/>
          </p:nvSpPr>
          <p:spPr bwMode="auto">
            <a:xfrm>
              <a:off x="2256" y="3696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11/10/1945</a:t>
              </a:r>
            </a:p>
          </p:txBody>
        </p:sp>
        <p:sp>
          <p:nvSpPr>
            <p:cNvPr id="94" name="Text Box 99"/>
            <p:cNvSpPr txBox="1">
              <a:spLocks noChangeArrowheads="1"/>
            </p:cNvSpPr>
            <p:nvPr/>
          </p:nvSpPr>
          <p:spPr bwMode="auto">
            <a:xfrm>
              <a:off x="2976" y="3696"/>
              <a:ext cx="816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450 TV HN</a:t>
              </a:r>
            </a:p>
          </p:txBody>
        </p:sp>
        <p:sp>
          <p:nvSpPr>
            <p:cNvPr id="95" name="Text Box 100"/>
            <p:cNvSpPr txBox="1">
              <a:spLocks noChangeArrowheads="1"/>
            </p:cNvSpPr>
            <p:nvPr/>
          </p:nvSpPr>
          <p:spPr bwMode="auto">
            <a:xfrm>
              <a:off x="3696" y="3696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Nam</a:t>
              </a:r>
            </a:p>
          </p:txBody>
        </p:sp>
        <p:sp>
          <p:nvSpPr>
            <p:cNvPr id="96" name="Text Box 101"/>
            <p:cNvSpPr txBox="1">
              <a:spLocks noChangeArrowheads="1"/>
            </p:cNvSpPr>
            <p:nvPr/>
          </p:nvSpPr>
          <p:spPr bwMode="auto">
            <a:xfrm>
              <a:off x="4128" y="3696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55000</a:t>
              </a:r>
            </a:p>
          </p:txBody>
        </p:sp>
        <p:sp>
          <p:nvSpPr>
            <p:cNvPr id="97" name="Text Box 102"/>
            <p:cNvSpPr txBox="1">
              <a:spLocks noChangeArrowheads="1"/>
            </p:cNvSpPr>
            <p:nvPr/>
          </p:nvSpPr>
          <p:spPr bwMode="auto">
            <a:xfrm>
              <a:off x="5328" y="3696"/>
              <a:ext cx="384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</a:t>
              </a:r>
            </a:p>
          </p:txBody>
        </p:sp>
        <p:sp>
          <p:nvSpPr>
            <p:cNvPr id="98" name="Text Box 103"/>
            <p:cNvSpPr txBox="1">
              <a:spLocks noChangeArrowheads="1"/>
            </p:cNvSpPr>
            <p:nvPr/>
          </p:nvSpPr>
          <p:spPr bwMode="auto">
            <a:xfrm>
              <a:off x="48" y="3504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987987987</a:t>
              </a:r>
            </a:p>
          </p:txBody>
        </p:sp>
        <p:sp>
          <p:nvSpPr>
            <p:cNvPr id="99" name="Text Box 104"/>
            <p:cNvSpPr txBox="1">
              <a:spLocks noChangeArrowheads="1"/>
            </p:cNvSpPr>
            <p:nvPr/>
          </p:nvSpPr>
          <p:spPr bwMode="auto">
            <a:xfrm>
              <a:off x="48" y="3696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888665555</a:t>
              </a:r>
            </a:p>
          </p:txBody>
        </p:sp>
        <p:sp>
          <p:nvSpPr>
            <p:cNvPr id="100" name="Text Box 105"/>
            <p:cNvSpPr txBox="1">
              <a:spLocks noChangeArrowheads="1"/>
            </p:cNvSpPr>
            <p:nvPr/>
          </p:nvSpPr>
          <p:spPr bwMode="auto">
            <a:xfrm>
              <a:off x="4656" y="3504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987654321</a:t>
              </a:r>
            </a:p>
          </p:txBody>
        </p:sp>
        <p:sp>
          <p:nvSpPr>
            <p:cNvPr id="101" name="Text Box 106"/>
            <p:cNvSpPr txBox="1">
              <a:spLocks noChangeArrowheads="1"/>
            </p:cNvSpPr>
            <p:nvPr/>
          </p:nvSpPr>
          <p:spPr bwMode="auto">
            <a:xfrm>
              <a:off x="4656" y="3696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NULL</a:t>
              </a:r>
            </a:p>
          </p:txBody>
        </p:sp>
        <p:sp>
          <p:nvSpPr>
            <p:cNvPr id="102" name="Text Box 107"/>
            <p:cNvSpPr txBox="1">
              <a:spLocks noChangeArrowheads="1"/>
            </p:cNvSpPr>
            <p:nvPr/>
          </p:nvSpPr>
          <p:spPr bwMode="auto">
            <a:xfrm>
              <a:off x="1200" y="350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Hong</a:t>
              </a:r>
            </a:p>
          </p:txBody>
        </p:sp>
        <p:sp>
          <p:nvSpPr>
            <p:cNvPr id="103" name="Text Box 108"/>
            <p:cNvSpPr txBox="1">
              <a:spLocks noChangeArrowheads="1"/>
            </p:cNvSpPr>
            <p:nvPr/>
          </p:nvSpPr>
          <p:spPr bwMode="auto">
            <a:xfrm>
              <a:off x="1200" y="3696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Van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52342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Gom</a:t>
            </a:r>
            <a:r>
              <a:rPr lang="en-US" dirty="0"/>
              <a:t> </a:t>
            </a:r>
            <a:r>
              <a:rPr lang="en-US" dirty="0" err="1"/>
              <a:t>nhóm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87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/>
              <a:t>pháp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gom</a:t>
            </a:r>
            <a:r>
              <a:rPr lang="en-US" dirty="0"/>
              <a:t> </a:t>
            </a:r>
            <a:r>
              <a:rPr lang="en-US" dirty="0" err="1"/>
              <a:t>nhóm</a:t>
            </a:r>
            <a:endParaRPr lang="en-US" dirty="0"/>
          </a:p>
          <a:p>
            <a:pPr lvl="1"/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gom</a:t>
            </a:r>
            <a:r>
              <a:rPr lang="en-US" dirty="0"/>
              <a:t> </a:t>
            </a:r>
            <a:r>
              <a:rPr lang="en-US" dirty="0" err="1"/>
              <a:t>nhóm</a:t>
            </a:r>
            <a:endParaRPr lang="en-US" dirty="0"/>
          </a:p>
          <a:p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371600" y="1878370"/>
            <a:ext cx="4953000" cy="1703030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SELECT</a:t>
            </a:r>
            <a:r>
              <a:rPr lang="en-US" dirty="0"/>
              <a:t> 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FROM</a:t>
            </a:r>
            <a:r>
              <a:rPr lang="en-US" dirty="0"/>
              <a:t> 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bảng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WHERE</a:t>
            </a:r>
            <a:r>
              <a:rPr lang="en-US" dirty="0"/>
              <a:t> 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GROUP BY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 </a:t>
            </a:r>
            <a:r>
              <a:rPr lang="en-US" dirty="0" err="1"/>
              <a:t>gom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654834008"/>
      </p:ext>
    </p:extLst>
  </p:cSld>
  <p:clrMapOvr>
    <a:masterClrMapping/>
  </p:clrMapOvr>
  <p:transition spd="slow">
    <p:randomBar dir="vert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88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Cho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ban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295400" y="1676400"/>
            <a:ext cx="4419600" cy="12875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PHG, </a:t>
            </a:r>
            <a:r>
              <a:rPr lang="en-US" dirty="0">
                <a:solidFill>
                  <a:srgbClr val="FF3399"/>
                </a:solidFill>
              </a:rPr>
              <a:t>COUNT</a:t>
            </a:r>
            <a:r>
              <a:rPr lang="en-US" dirty="0"/>
              <a:t>(*) </a:t>
            </a:r>
            <a:r>
              <a:rPr lang="en-US" dirty="0">
                <a:solidFill>
                  <a:srgbClr val="0000CC"/>
                </a:solidFill>
              </a:rPr>
              <a:t>AS</a:t>
            </a:r>
            <a:r>
              <a:rPr lang="en-US" dirty="0"/>
              <a:t> SL_NV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GROUP BY</a:t>
            </a:r>
            <a:r>
              <a:rPr lang="en-US" dirty="0"/>
              <a:t> PHG</a:t>
            </a:r>
            <a:endParaRPr lang="en-US" dirty="0">
              <a:solidFill>
                <a:srgbClr val="CC0000"/>
              </a:solidFill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95400" y="3581400"/>
            <a:ext cx="4419600" cy="17030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SELECT</a:t>
            </a:r>
            <a:r>
              <a:rPr lang="en-US"/>
              <a:t> TENPHG, </a:t>
            </a:r>
            <a:r>
              <a:rPr lang="en-US">
                <a:solidFill>
                  <a:srgbClr val="FF3399"/>
                </a:solidFill>
              </a:rPr>
              <a:t>COUNT</a:t>
            </a:r>
            <a:r>
              <a:rPr lang="en-US"/>
              <a:t>(*) </a:t>
            </a:r>
            <a:r>
              <a:rPr lang="en-US">
                <a:solidFill>
                  <a:srgbClr val="0000CC"/>
                </a:solidFill>
              </a:rPr>
              <a:t>AS</a:t>
            </a:r>
            <a:r>
              <a:rPr lang="en-US"/>
              <a:t> SL_NV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FROM</a:t>
            </a:r>
            <a:r>
              <a:rPr lang="en-US"/>
              <a:t> NHANVIEN, PHONGBAN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WHERE</a:t>
            </a:r>
            <a:r>
              <a:rPr lang="en-US"/>
              <a:t> PHG=MAPHG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GROUP BY</a:t>
            </a:r>
            <a:r>
              <a:rPr lang="en-US"/>
              <a:t> TENPHG</a:t>
            </a:r>
            <a:endParaRPr lang="en-US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9216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89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mã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, </a:t>
            </a:r>
            <a:r>
              <a:rPr lang="en-US" dirty="0" err="1"/>
              <a:t>họ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,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</a:t>
            </a:r>
            <a:r>
              <a:rPr lang="en-US" dirty="0" err="1"/>
              <a:t>mà</a:t>
            </a:r>
            <a:r>
              <a:rPr lang="en-US" dirty="0"/>
              <a:t> </a:t>
            </a:r>
            <a:r>
              <a:rPr lang="en-US" dirty="0" err="1"/>
              <a:t>họ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endParaRPr lang="en-US" dirty="0"/>
          </a:p>
          <a:p>
            <a:endParaRPr lang="en-US" dirty="0"/>
          </a:p>
        </p:txBody>
      </p:sp>
      <p:sp>
        <p:nvSpPr>
          <p:cNvPr id="7" name="Rectangle 52"/>
          <p:cNvSpPr>
            <a:spLocks noChangeArrowheads="1"/>
          </p:cNvSpPr>
          <p:nvPr/>
        </p:nvSpPr>
        <p:spPr bwMode="auto">
          <a:xfrm>
            <a:off x="2438400" y="5638800"/>
            <a:ext cx="3048000" cy="457200"/>
          </a:xfrm>
          <a:prstGeom prst="rect">
            <a:avLst/>
          </a:prstGeom>
          <a:solidFill>
            <a:srgbClr val="FF99CC">
              <a:alpha val="35000"/>
            </a:srgbClr>
          </a:solidFill>
          <a:ln w="12700" algn="ctr">
            <a:solidFill>
              <a:srgbClr val="FF99CC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2438400" y="4419600"/>
            <a:ext cx="3048000" cy="457200"/>
          </a:xfrm>
          <a:prstGeom prst="rect">
            <a:avLst/>
          </a:prstGeom>
          <a:solidFill>
            <a:srgbClr val="FF99CC">
              <a:alpha val="35000"/>
            </a:srgbClr>
          </a:solidFill>
          <a:ln w="12700" algn="ctr">
            <a:solidFill>
              <a:srgbClr val="FF99CC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" name="Rectangle 49"/>
          <p:cNvSpPr>
            <a:spLocks noChangeArrowheads="1"/>
          </p:cNvSpPr>
          <p:nvPr/>
        </p:nvSpPr>
        <p:spPr bwMode="auto">
          <a:xfrm>
            <a:off x="2438400" y="5029200"/>
            <a:ext cx="3048000" cy="457200"/>
          </a:xfrm>
          <a:prstGeom prst="rect">
            <a:avLst/>
          </a:prstGeom>
          <a:solidFill>
            <a:srgbClr val="99CCFF">
              <a:alpha val="79999"/>
            </a:srgbClr>
          </a:solidFill>
          <a:ln w="12700" algn="ctr">
            <a:solidFill>
              <a:srgbClr val="99CC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" name="Rectangle 48"/>
          <p:cNvSpPr>
            <a:spLocks noChangeArrowheads="1"/>
          </p:cNvSpPr>
          <p:nvPr/>
        </p:nvSpPr>
        <p:spPr bwMode="auto">
          <a:xfrm>
            <a:off x="2438400" y="4038600"/>
            <a:ext cx="3048000" cy="304800"/>
          </a:xfrm>
          <a:prstGeom prst="rect">
            <a:avLst/>
          </a:prstGeom>
          <a:solidFill>
            <a:srgbClr val="99CCFF">
              <a:alpha val="79999"/>
            </a:srgbClr>
          </a:solidFill>
          <a:ln w="12700" algn="ctr">
            <a:solidFill>
              <a:srgbClr val="99CC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" name="Rectangle 50"/>
          <p:cNvSpPr>
            <a:spLocks noChangeArrowheads="1"/>
          </p:cNvSpPr>
          <p:nvPr/>
        </p:nvSpPr>
        <p:spPr bwMode="auto">
          <a:xfrm>
            <a:off x="2438400" y="3200400"/>
            <a:ext cx="3048000" cy="762000"/>
          </a:xfrm>
          <a:prstGeom prst="rect">
            <a:avLst/>
          </a:prstGeom>
          <a:solidFill>
            <a:srgbClr val="FF99CC">
              <a:alpha val="35000"/>
            </a:srgbClr>
          </a:solidFill>
          <a:ln w="12700" algn="ctr">
            <a:solidFill>
              <a:srgbClr val="FF99CC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2438400" y="2590800"/>
            <a:ext cx="3048000" cy="457200"/>
          </a:xfrm>
          <a:prstGeom prst="rect">
            <a:avLst/>
          </a:prstGeom>
          <a:solidFill>
            <a:srgbClr val="99CCFF">
              <a:alpha val="79999"/>
            </a:srgbClr>
          </a:solidFill>
          <a:ln w="12700" algn="ctr">
            <a:solidFill>
              <a:srgbClr val="99CC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3" name="Group 55"/>
          <p:cNvGrpSpPr>
            <a:grpSpLocks/>
          </p:cNvGrpSpPr>
          <p:nvPr/>
        </p:nvGrpSpPr>
        <p:grpSpPr bwMode="auto">
          <a:xfrm>
            <a:off x="2438400" y="2133600"/>
            <a:ext cx="3048000" cy="4114800"/>
            <a:chOff x="288" y="1488"/>
            <a:chExt cx="1920" cy="2592"/>
          </a:xfrm>
        </p:grpSpPr>
        <p:sp>
          <p:nvSpPr>
            <p:cNvPr id="14" name="Line 4"/>
            <p:cNvSpPr>
              <a:spLocks noChangeShapeType="1"/>
            </p:cNvSpPr>
            <p:nvPr/>
          </p:nvSpPr>
          <p:spPr bwMode="auto">
            <a:xfrm>
              <a:off x="288" y="1728"/>
              <a:ext cx="19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1056" y="1488"/>
              <a:ext cx="480" cy="1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 smtClean="0"/>
                <a:t>MADA</a:t>
              </a:r>
              <a:endParaRPr lang="en-US" sz="1400" dirty="0"/>
            </a:p>
          </p:txBody>
        </p:sp>
        <p:sp>
          <p:nvSpPr>
            <p:cNvPr id="16" name="Text Box 6"/>
            <p:cNvSpPr txBox="1">
              <a:spLocks noChangeArrowheads="1"/>
            </p:cNvSpPr>
            <p:nvPr/>
          </p:nvSpPr>
          <p:spPr bwMode="auto">
            <a:xfrm>
              <a:off x="1488" y="1488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dirty="0"/>
                <a:t>THOIGIAN</a:t>
              </a:r>
            </a:p>
          </p:txBody>
        </p:sp>
        <p:sp>
          <p:nvSpPr>
            <p:cNvPr id="17" name="Text Box 7"/>
            <p:cNvSpPr txBox="1">
              <a:spLocks noChangeArrowheads="1"/>
            </p:cNvSpPr>
            <p:nvPr/>
          </p:nvSpPr>
          <p:spPr bwMode="auto">
            <a:xfrm>
              <a:off x="1056" y="1728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</a:t>
              </a:r>
            </a:p>
          </p:txBody>
        </p:sp>
        <p:sp>
          <p:nvSpPr>
            <p:cNvPr id="18" name="Text Box 8"/>
            <p:cNvSpPr txBox="1">
              <a:spLocks noChangeArrowheads="1"/>
            </p:cNvSpPr>
            <p:nvPr/>
          </p:nvSpPr>
          <p:spPr bwMode="auto">
            <a:xfrm>
              <a:off x="1536" y="1728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32.5</a:t>
              </a:r>
            </a:p>
          </p:txBody>
        </p:sp>
        <p:sp>
          <p:nvSpPr>
            <p:cNvPr id="19" name="Text Box 9"/>
            <p:cNvSpPr txBox="1">
              <a:spLocks noChangeArrowheads="1"/>
            </p:cNvSpPr>
            <p:nvPr/>
          </p:nvSpPr>
          <p:spPr bwMode="auto">
            <a:xfrm>
              <a:off x="1056" y="1920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</a:t>
              </a:r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1536" y="1920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7.5</a:t>
              </a:r>
            </a:p>
          </p:txBody>
        </p:sp>
        <p:sp>
          <p:nvSpPr>
            <p:cNvPr id="21" name="Text Box 11"/>
            <p:cNvSpPr txBox="1">
              <a:spLocks noChangeArrowheads="1"/>
            </p:cNvSpPr>
            <p:nvPr/>
          </p:nvSpPr>
          <p:spPr bwMode="auto">
            <a:xfrm>
              <a:off x="345" y="1728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123456789</a:t>
              </a:r>
            </a:p>
          </p:txBody>
        </p:sp>
        <p:sp>
          <p:nvSpPr>
            <p:cNvPr id="22" name="Text Box 12"/>
            <p:cNvSpPr txBox="1">
              <a:spLocks noChangeArrowheads="1"/>
            </p:cNvSpPr>
            <p:nvPr/>
          </p:nvSpPr>
          <p:spPr bwMode="auto">
            <a:xfrm>
              <a:off x="345" y="1920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123456789</a:t>
              </a:r>
            </a:p>
          </p:txBody>
        </p:sp>
        <p:sp>
          <p:nvSpPr>
            <p:cNvPr id="23" name="Text Box 13"/>
            <p:cNvSpPr txBox="1">
              <a:spLocks noChangeArrowheads="1"/>
            </p:cNvSpPr>
            <p:nvPr/>
          </p:nvSpPr>
          <p:spPr bwMode="auto">
            <a:xfrm>
              <a:off x="384" y="1488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dirty="0" smtClean="0"/>
                <a:t>MANV</a:t>
              </a:r>
              <a:endParaRPr lang="en-US" sz="1400" dirty="0"/>
            </a:p>
          </p:txBody>
        </p:sp>
        <p:grpSp>
          <p:nvGrpSpPr>
            <p:cNvPr id="24" name="Group 14"/>
            <p:cNvGrpSpPr>
              <a:grpSpLocks/>
            </p:cNvGrpSpPr>
            <p:nvPr/>
          </p:nvGrpSpPr>
          <p:grpSpPr bwMode="auto">
            <a:xfrm>
              <a:off x="1056" y="1488"/>
              <a:ext cx="432" cy="2592"/>
              <a:chOff x="1200" y="1632"/>
              <a:chExt cx="432" cy="1632"/>
            </a:xfrm>
          </p:grpSpPr>
          <p:sp>
            <p:nvSpPr>
              <p:cNvPr id="55" name="Line 15"/>
              <p:cNvSpPr>
                <a:spLocks noChangeShapeType="1"/>
              </p:cNvSpPr>
              <p:nvPr/>
            </p:nvSpPr>
            <p:spPr bwMode="auto">
              <a:xfrm>
                <a:off x="1632" y="1632"/>
                <a:ext cx="0" cy="16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6" name="Line 16"/>
              <p:cNvSpPr>
                <a:spLocks noChangeShapeType="1"/>
              </p:cNvSpPr>
              <p:nvPr/>
            </p:nvSpPr>
            <p:spPr bwMode="auto">
              <a:xfrm>
                <a:off x="1200" y="1632"/>
                <a:ext cx="0" cy="16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25" name="Text Box 17"/>
            <p:cNvSpPr txBox="1">
              <a:spLocks noChangeArrowheads="1"/>
            </p:cNvSpPr>
            <p:nvPr/>
          </p:nvSpPr>
          <p:spPr bwMode="auto">
            <a:xfrm>
              <a:off x="1056" y="2112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</a:t>
              </a:r>
            </a:p>
          </p:txBody>
        </p:sp>
        <p:sp>
          <p:nvSpPr>
            <p:cNvPr id="26" name="Text Box 18"/>
            <p:cNvSpPr txBox="1">
              <a:spLocks noChangeArrowheads="1"/>
            </p:cNvSpPr>
            <p:nvPr/>
          </p:nvSpPr>
          <p:spPr bwMode="auto">
            <a:xfrm>
              <a:off x="1536" y="211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10.0</a:t>
              </a:r>
            </a:p>
          </p:txBody>
        </p:sp>
        <p:sp>
          <p:nvSpPr>
            <p:cNvPr id="27" name="Text Box 19"/>
            <p:cNvSpPr txBox="1">
              <a:spLocks noChangeArrowheads="1"/>
            </p:cNvSpPr>
            <p:nvPr/>
          </p:nvSpPr>
          <p:spPr bwMode="auto">
            <a:xfrm>
              <a:off x="1056" y="2304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</a:t>
              </a:r>
            </a:p>
          </p:txBody>
        </p:sp>
        <p:sp>
          <p:nvSpPr>
            <p:cNvPr id="28" name="Text Box 20"/>
            <p:cNvSpPr txBox="1">
              <a:spLocks noChangeArrowheads="1"/>
            </p:cNvSpPr>
            <p:nvPr/>
          </p:nvSpPr>
          <p:spPr bwMode="auto">
            <a:xfrm>
              <a:off x="1536" y="230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10.0</a:t>
              </a:r>
            </a:p>
          </p:txBody>
        </p:sp>
        <p:sp>
          <p:nvSpPr>
            <p:cNvPr id="29" name="Text Box 21"/>
            <p:cNvSpPr txBox="1">
              <a:spLocks noChangeArrowheads="1"/>
            </p:cNvSpPr>
            <p:nvPr/>
          </p:nvSpPr>
          <p:spPr bwMode="auto">
            <a:xfrm>
              <a:off x="345" y="2112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333445555</a:t>
              </a:r>
            </a:p>
          </p:txBody>
        </p:sp>
        <p:sp>
          <p:nvSpPr>
            <p:cNvPr id="30" name="Text Box 22"/>
            <p:cNvSpPr txBox="1">
              <a:spLocks noChangeArrowheads="1"/>
            </p:cNvSpPr>
            <p:nvPr/>
          </p:nvSpPr>
          <p:spPr bwMode="auto">
            <a:xfrm>
              <a:off x="345" y="2304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333445555</a:t>
              </a:r>
            </a:p>
          </p:txBody>
        </p:sp>
        <p:sp>
          <p:nvSpPr>
            <p:cNvPr id="31" name="Text Box 23"/>
            <p:cNvSpPr txBox="1">
              <a:spLocks noChangeArrowheads="1"/>
            </p:cNvSpPr>
            <p:nvPr/>
          </p:nvSpPr>
          <p:spPr bwMode="auto">
            <a:xfrm>
              <a:off x="1056" y="2496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10</a:t>
              </a:r>
            </a:p>
          </p:txBody>
        </p:sp>
        <p:sp>
          <p:nvSpPr>
            <p:cNvPr id="32" name="Text Box 24"/>
            <p:cNvSpPr txBox="1">
              <a:spLocks noChangeArrowheads="1"/>
            </p:cNvSpPr>
            <p:nvPr/>
          </p:nvSpPr>
          <p:spPr bwMode="auto">
            <a:xfrm>
              <a:off x="1536" y="2496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10.0</a:t>
              </a:r>
            </a:p>
          </p:txBody>
        </p:sp>
        <p:sp>
          <p:nvSpPr>
            <p:cNvPr id="33" name="Text Box 25"/>
            <p:cNvSpPr txBox="1">
              <a:spLocks noChangeArrowheads="1"/>
            </p:cNvSpPr>
            <p:nvPr/>
          </p:nvSpPr>
          <p:spPr bwMode="auto">
            <a:xfrm>
              <a:off x="345" y="2496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333445555</a:t>
              </a:r>
            </a:p>
          </p:txBody>
        </p:sp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1056" y="2688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20</a:t>
              </a:r>
            </a:p>
          </p:txBody>
        </p:sp>
        <p:sp>
          <p:nvSpPr>
            <p:cNvPr id="35" name="Text Box 27"/>
            <p:cNvSpPr txBox="1">
              <a:spLocks noChangeArrowheads="1"/>
            </p:cNvSpPr>
            <p:nvPr/>
          </p:nvSpPr>
          <p:spPr bwMode="auto">
            <a:xfrm>
              <a:off x="1536" y="2688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20.0</a:t>
              </a:r>
            </a:p>
          </p:txBody>
        </p:sp>
        <p:sp>
          <p:nvSpPr>
            <p:cNvPr id="36" name="Text Box 28"/>
            <p:cNvSpPr txBox="1">
              <a:spLocks noChangeArrowheads="1"/>
            </p:cNvSpPr>
            <p:nvPr/>
          </p:nvSpPr>
          <p:spPr bwMode="auto">
            <a:xfrm>
              <a:off x="1056" y="2880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10</a:t>
              </a:r>
            </a:p>
          </p:txBody>
        </p:sp>
        <p:sp>
          <p:nvSpPr>
            <p:cNvPr id="37" name="Text Box 29"/>
            <p:cNvSpPr txBox="1">
              <a:spLocks noChangeArrowheads="1"/>
            </p:cNvSpPr>
            <p:nvPr/>
          </p:nvSpPr>
          <p:spPr bwMode="auto">
            <a:xfrm>
              <a:off x="1536" y="2880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35.0</a:t>
              </a:r>
            </a:p>
          </p:txBody>
        </p:sp>
        <p:sp>
          <p:nvSpPr>
            <p:cNvPr id="38" name="Text Box 30"/>
            <p:cNvSpPr txBox="1">
              <a:spLocks noChangeArrowheads="1"/>
            </p:cNvSpPr>
            <p:nvPr/>
          </p:nvSpPr>
          <p:spPr bwMode="auto">
            <a:xfrm>
              <a:off x="345" y="2688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888665555</a:t>
              </a:r>
            </a:p>
          </p:txBody>
        </p:sp>
        <p:sp>
          <p:nvSpPr>
            <p:cNvPr id="39" name="Text Box 31"/>
            <p:cNvSpPr txBox="1">
              <a:spLocks noChangeArrowheads="1"/>
            </p:cNvSpPr>
            <p:nvPr/>
          </p:nvSpPr>
          <p:spPr bwMode="auto">
            <a:xfrm>
              <a:off x="345" y="2880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987987987</a:t>
              </a:r>
            </a:p>
          </p:txBody>
        </p:sp>
        <p:sp>
          <p:nvSpPr>
            <p:cNvPr id="40" name="Text Box 32"/>
            <p:cNvSpPr txBox="1">
              <a:spLocks noChangeArrowheads="1"/>
            </p:cNvSpPr>
            <p:nvPr/>
          </p:nvSpPr>
          <p:spPr bwMode="auto">
            <a:xfrm>
              <a:off x="1056" y="3072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30</a:t>
              </a:r>
            </a:p>
          </p:txBody>
        </p:sp>
        <p:sp>
          <p:nvSpPr>
            <p:cNvPr id="41" name="Text Box 33"/>
            <p:cNvSpPr txBox="1">
              <a:spLocks noChangeArrowheads="1"/>
            </p:cNvSpPr>
            <p:nvPr/>
          </p:nvSpPr>
          <p:spPr bwMode="auto">
            <a:xfrm>
              <a:off x="1536" y="307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5.0</a:t>
              </a:r>
            </a:p>
          </p:txBody>
        </p:sp>
        <p:sp>
          <p:nvSpPr>
            <p:cNvPr id="42" name="Text Box 34"/>
            <p:cNvSpPr txBox="1">
              <a:spLocks noChangeArrowheads="1"/>
            </p:cNvSpPr>
            <p:nvPr/>
          </p:nvSpPr>
          <p:spPr bwMode="auto">
            <a:xfrm>
              <a:off x="345" y="3072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987987987</a:t>
              </a:r>
            </a:p>
          </p:txBody>
        </p:sp>
        <p:sp>
          <p:nvSpPr>
            <p:cNvPr id="43" name="Text Box 35"/>
            <p:cNvSpPr txBox="1">
              <a:spLocks noChangeArrowheads="1"/>
            </p:cNvSpPr>
            <p:nvPr/>
          </p:nvSpPr>
          <p:spPr bwMode="auto">
            <a:xfrm>
              <a:off x="1056" y="3264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30</a:t>
              </a:r>
            </a:p>
          </p:txBody>
        </p:sp>
        <p:sp>
          <p:nvSpPr>
            <p:cNvPr id="44" name="Text Box 36"/>
            <p:cNvSpPr txBox="1">
              <a:spLocks noChangeArrowheads="1"/>
            </p:cNvSpPr>
            <p:nvPr/>
          </p:nvSpPr>
          <p:spPr bwMode="auto">
            <a:xfrm>
              <a:off x="1536" y="326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20.0</a:t>
              </a:r>
            </a:p>
          </p:txBody>
        </p:sp>
        <p:sp>
          <p:nvSpPr>
            <p:cNvPr id="45" name="Text Box 37"/>
            <p:cNvSpPr txBox="1">
              <a:spLocks noChangeArrowheads="1"/>
            </p:cNvSpPr>
            <p:nvPr/>
          </p:nvSpPr>
          <p:spPr bwMode="auto">
            <a:xfrm>
              <a:off x="345" y="3264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987654321</a:t>
              </a:r>
            </a:p>
          </p:txBody>
        </p:sp>
        <p:sp>
          <p:nvSpPr>
            <p:cNvPr id="46" name="Text Box 38"/>
            <p:cNvSpPr txBox="1">
              <a:spLocks noChangeArrowheads="1"/>
            </p:cNvSpPr>
            <p:nvPr/>
          </p:nvSpPr>
          <p:spPr bwMode="auto">
            <a:xfrm>
              <a:off x="1056" y="3456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20</a:t>
              </a:r>
            </a:p>
          </p:txBody>
        </p:sp>
        <p:sp>
          <p:nvSpPr>
            <p:cNvPr id="47" name="Text Box 39"/>
            <p:cNvSpPr txBox="1">
              <a:spLocks noChangeArrowheads="1"/>
            </p:cNvSpPr>
            <p:nvPr/>
          </p:nvSpPr>
          <p:spPr bwMode="auto">
            <a:xfrm>
              <a:off x="1536" y="3456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15.0</a:t>
              </a:r>
            </a:p>
          </p:txBody>
        </p:sp>
        <p:sp>
          <p:nvSpPr>
            <p:cNvPr id="48" name="Text Box 40"/>
            <p:cNvSpPr txBox="1">
              <a:spLocks noChangeArrowheads="1"/>
            </p:cNvSpPr>
            <p:nvPr/>
          </p:nvSpPr>
          <p:spPr bwMode="auto">
            <a:xfrm>
              <a:off x="345" y="3456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987654321</a:t>
              </a:r>
            </a:p>
          </p:txBody>
        </p:sp>
        <p:sp>
          <p:nvSpPr>
            <p:cNvPr id="49" name="Text Box 41"/>
            <p:cNvSpPr txBox="1">
              <a:spLocks noChangeArrowheads="1"/>
            </p:cNvSpPr>
            <p:nvPr/>
          </p:nvSpPr>
          <p:spPr bwMode="auto">
            <a:xfrm>
              <a:off x="1056" y="3648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</a:t>
              </a:r>
            </a:p>
          </p:txBody>
        </p:sp>
        <p:sp>
          <p:nvSpPr>
            <p:cNvPr id="50" name="Text Box 42"/>
            <p:cNvSpPr txBox="1">
              <a:spLocks noChangeArrowheads="1"/>
            </p:cNvSpPr>
            <p:nvPr/>
          </p:nvSpPr>
          <p:spPr bwMode="auto">
            <a:xfrm>
              <a:off x="1536" y="3648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20.0</a:t>
              </a:r>
            </a:p>
          </p:txBody>
        </p:sp>
        <p:sp>
          <p:nvSpPr>
            <p:cNvPr id="51" name="Text Box 43"/>
            <p:cNvSpPr txBox="1">
              <a:spLocks noChangeArrowheads="1"/>
            </p:cNvSpPr>
            <p:nvPr/>
          </p:nvSpPr>
          <p:spPr bwMode="auto">
            <a:xfrm>
              <a:off x="345" y="3648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453453453</a:t>
              </a:r>
            </a:p>
          </p:txBody>
        </p:sp>
        <p:sp>
          <p:nvSpPr>
            <p:cNvPr id="52" name="Text Box 44"/>
            <p:cNvSpPr txBox="1">
              <a:spLocks noChangeArrowheads="1"/>
            </p:cNvSpPr>
            <p:nvPr/>
          </p:nvSpPr>
          <p:spPr bwMode="auto">
            <a:xfrm>
              <a:off x="1056" y="3840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</a:t>
              </a:r>
            </a:p>
          </p:txBody>
        </p:sp>
        <p:sp>
          <p:nvSpPr>
            <p:cNvPr id="53" name="Text Box 45"/>
            <p:cNvSpPr txBox="1">
              <a:spLocks noChangeArrowheads="1"/>
            </p:cNvSpPr>
            <p:nvPr/>
          </p:nvSpPr>
          <p:spPr bwMode="auto">
            <a:xfrm>
              <a:off x="1536" y="3840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20.0</a:t>
              </a:r>
            </a:p>
          </p:txBody>
        </p:sp>
        <p:sp>
          <p:nvSpPr>
            <p:cNvPr id="54" name="Text Box 46"/>
            <p:cNvSpPr txBox="1">
              <a:spLocks noChangeArrowheads="1"/>
            </p:cNvSpPr>
            <p:nvPr/>
          </p:nvSpPr>
          <p:spPr bwMode="auto">
            <a:xfrm>
              <a:off x="345" y="3840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453453453</a:t>
              </a:r>
            </a:p>
          </p:txBody>
        </p:sp>
      </p:grpSp>
      <p:sp>
        <p:nvSpPr>
          <p:cNvPr id="57" name="Text Box 56"/>
          <p:cNvSpPr txBox="1">
            <a:spLocks noChangeArrowheads="1"/>
          </p:cNvSpPr>
          <p:nvPr/>
        </p:nvSpPr>
        <p:spPr bwMode="auto">
          <a:xfrm>
            <a:off x="1447800" y="2133600"/>
            <a:ext cx="5181600" cy="17030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MA_NVIEN, </a:t>
            </a:r>
            <a:r>
              <a:rPr lang="en-US" dirty="0">
                <a:solidFill>
                  <a:srgbClr val="FF3399"/>
                </a:solidFill>
              </a:rPr>
              <a:t>COUNT</a:t>
            </a:r>
            <a:r>
              <a:rPr lang="en-US" dirty="0"/>
              <a:t>(*) </a:t>
            </a:r>
            <a:r>
              <a:rPr lang="en-US" dirty="0">
                <a:solidFill>
                  <a:srgbClr val="0000CC"/>
                </a:solidFill>
              </a:rPr>
              <a:t>AS</a:t>
            </a:r>
            <a:r>
              <a:rPr lang="en-US" dirty="0"/>
              <a:t> SL_DA, 	</a:t>
            </a:r>
            <a:r>
              <a:rPr lang="en-US" dirty="0">
                <a:solidFill>
                  <a:srgbClr val="FF3399"/>
                </a:solidFill>
              </a:rPr>
              <a:t>SUM</a:t>
            </a:r>
            <a:r>
              <a:rPr lang="en-US" dirty="0"/>
              <a:t>(THOIGIAN) </a:t>
            </a:r>
            <a:r>
              <a:rPr lang="en-US" dirty="0">
                <a:solidFill>
                  <a:srgbClr val="0000CC"/>
                </a:solidFill>
              </a:rPr>
              <a:t>AS</a:t>
            </a:r>
            <a:r>
              <a:rPr lang="en-US" dirty="0"/>
              <a:t> TONG_TG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PHANCONG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GROUP BY</a:t>
            </a:r>
            <a:r>
              <a:rPr lang="en-US" dirty="0"/>
              <a:t> MA_NVIEN</a:t>
            </a:r>
            <a:endParaRPr lang="en-US" dirty="0">
              <a:solidFill>
                <a:srgbClr val="CC0000"/>
              </a:solidFill>
            </a:endParaRPr>
          </a:p>
        </p:txBody>
      </p:sp>
      <p:sp>
        <p:nvSpPr>
          <p:cNvPr id="58" name="Text Box 57"/>
          <p:cNvSpPr txBox="1">
            <a:spLocks noChangeArrowheads="1"/>
          </p:cNvSpPr>
          <p:nvPr/>
        </p:nvSpPr>
        <p:spPr bwMode="auto">
          <a:xfrm>
            <a:off x="1447800" y="4114800"/>
            <a:ext cx="5715000" cy="211852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HONV, TENNV, </a:t>
            </a:r>
            <a:r>
              <a:rPr lang="en-US" dirty="0">
                <a:solidFill>
                  <a:srgbClr val="FF3399"/>
                </a:solidFill>
              </a:rPr>
              <a:t>COUNT</a:t>
            </a:r>
            <a:r>
              <a:rPr lang="en-US" dirty="0"/>
              <a:t>(*) </a:t>
            </a:r>
            <a:r>
              <a:rPr lang="en-US" dirty="0">
                <a:solidFill>
                  <a:srgbClr val="0000CC"/>
                </a:solidFill>
              </a:rPr>
              <a:t>AS</a:t>
            </a:r>
            <a:r>
              <a:rPr lang="en-US" dirty="0"/>
              <a:t> SL_DA, 		</a:t>
            </a:r>
            <a:r>
              <a:rPr lang="en-US" dirty="0">
                <a:solidFill>
                  <a:srgbClr val="FF3399"/>
                </a:solidFill>
              </a:rPr>
              <a:t>SUM</a:t>
            </a:r>
            <a:r>
              <a:rPr lang="en-US" dirty="0"/>
              <a:t>(THOIGIAN) </a:t>
            </a:r>
            <a:r>
              <a:rPr lang="en-US" dirty="0">
                <a:solidFill>
                  <a:srgbClr val="0000CC"/>
                </a:solidFill>
              </a:rPr>
              <a:t>AS</a:t>
            </a:r>
            <a:r>
              <a:rPr lang="en-US" dirty="0"/>
              <a:t> TONG_TG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PHANCONG, NHANVIEN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MA_NVIEN=MANV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GROUP BY</a:t>
            </a:r>
            <a:r>
              <a:rPr lang="en-US" dirty="0"/>
              <a:t> MA_NVIEN, HONV, TENNV</a:t>
            </a:r>
            <a:endParaRPr lang="en-US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1259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57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Giao</a:t>
            </a:r>
            <a:r>
              <a:rPr lang="en-US" dirty="0" smtClean="0"/>
              <a:t> </a:t>
            </a:r>
            <a:r>
              <a:rPr lang="en-US" dirty="0" err="1" smtClean="0"/>
              <a:t>diện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9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838200"/>
            <a:ext cx="8142287" cy="550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21401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90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Cho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2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trở</a:t>
            </a:r>
            <a:r>
              <a:rPr lang="en-US" dirty="0"/>
              <a:t> </a:t>
            </a:r>
            <a:r>
              <a:rPr lang="en-US" dirty="0" err="1"/>
              <a:t>lên</a:t>
            </a:r>
            <a:endParaRPr lang="en-US" dirty="0"/>
          </a:p>
          <a:p>
            <a:endParaRPr lang="en-US" dirty="0"/>
          </a:p>
        </p:txBody>
      </p:sp>
      <p:sp>
        <p:nvSpPr>
          <p:cNvPr id="7" name="Rectangle 52"/>
          <p:cNvSpPr>
            <a:spLocks noChangeArrowheads="1"/>
          </p:cNvSpPr>
          <p:nvPr/>
        </p:nvSpPr>
        <p:spPr bwMode="auto">
          <a:xfrm>
            <a:off x="2590800" y="5257800"/>
            <a:ext cx="3048000" cy="457200"/>
          </a:xfrm>
          <a:prstGeom prst="rect">
            <a:avLst/>
          </a:prstGeom>
          <a:solidFill>
            <a:srgbClr val="FF99CC">
              <a:alpha val="35000"/>
            </a:srgbClr>
          </a:solidFill>
          <a:ln w="12700" algn="ctr">
            <a:solidFill>
              <a:srgbClr val="FF99CC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2590800" y="4038600"/>
            <a:ext cx="3048000" cy="457200"/>
          </a:xfrm>
          <a:prstGeom prst="rect">
            <a:avLst/>
          </a:prstGeom>
          <a:solidFill>
            <a:srgbClr val="FF99CC">
              <a:alpha val="35000"/>
            </a:srgbClr>
          </a:solidFill>
          <a:ln w="12700" algn="ctr">
            <a:solidFill>
              <a:srgbClr val="FF99CC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9" name="Rectangle 49"/>
          <p:cNvSpPr>
            <a:spLocks noChangeArrowheads="1"/>
          </p:cNvSpPr>
          <p:nvPr/>
        </p:nvSpPr>
        <p:spPr bwMode="auto">
          <a:xfrm>
            <a:off x="2590800" y="4648200"/>
            <a:ext cx="3048000" cy="457200"/>
          </a:xfrm>
          <a:prstGeom prst="rect">
            <a:avLst/>
          </a:prstGeom>
          <a:solidFill>
            <a:srgbClr val="99CCFF">
              <a:alpha val="79999"/>
            </a:srgbClr>
          </a:solidFill>
          <a:ln w="12700" algn="ctr">
            <a:solidFill>
              <a:srgbClr val="99CC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" name="Rectangle 48"/>
          <p:cNvSpPr>
            <a:spLocks noChangeArrowheads="1"/>
          </p:cNvSpPr>
          <p:nvPr/>
        </p:nvSpPr>
        <p:spPr bwMode="auto">
          <a:xfrm>
            <a:off x="2590800" y="3657600"/>
            <a:ext cx="3048000" cy="304800"/>
          </a:xfrm>
          <a:prstGeom prst="rect">
            <a:avLst/>
          </a:prstGeom>
          <a:solidFill>
            <a:srgbClr val="99CCFF">
              <a:alpha val="79999"/>
            </a:srgbClr>
          </a:solidFill>
          <a:ln w="12700" algn="ctr">
            <a:solidFill>
              <a:srgbClr val="99CC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" name="Rectangle 50"/>
          <p:cNvSpPr>
            <a:spLocks noChangeArrowheads="1"/>
          </p:cNvSpPr>
          <p:nvPr/>
        </p:nvSpPr>
        <p:spPr bwMode="auto">
          <a:xfrm>
            <a:off x="2590800" y="2819400"/>
            <a:ext cx="3048000" cy="762000"/>
          </a:xfrm>
          <a:prstGeom prst="rect">
            <a:avLst/>
          </a:prstGeom>
          <a:solidFill>
            <a:srgbClr val="FF99CC">
              <a:alpha val="35000"/>
            </a:srgbClr>
          </a:solidFill>
          <a:ln w="12700" algn="ctr">
            <a:solidFill>
              <a:srgbClr val="FF99CC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2590800" y="2209800"/>
            <a:ext cx="3048000" cy="457200"/>
          </a:xfrm>
          <a:prstGeom prst="rect">
            <a:avLst/>
          </a:prstGeom>
          <a:solidFill>
            <a:srgbClr val="99CCFF">
              <a:alpha val="79999"/>
            </a:srgbClr>
          </a:solidFill>
          <a:ln w="12700" algn="ctr">
            <a:solidFill>
              <a:srgbClr val="99CC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3" name="Group 55"/>
          <p:cNvGrpSpPr>
            <a:grpSpLocks/>
          </p:cNvGrpSpPr>
          <p:nvPr/>
        </p:nvGrpSpPr>
        <p:grpSpPr bwMode="auto">
          <a:xfrm>
            <a:off x="2590800" y="1752600"/>
            <a:ext cx="3048000" cy="4114800"/>
            <a:chOff x="288" y="1488"/>
            <a:chExt cx="1920" cy="2592"/>
          </a:xfrm>
        </p:grpSpPr>
        <p:sp>
          <p:nvSpPr>
            <p:cNvPr id="14" name="Line 4"/>
            <p:cNvSpPr>
              <a:spLocks noChangeShapeType="1"/>
            </p:cNvSpPr>
            <p:nvPr/>
          </p:nvSpPr>
          <p:spPr bwMode="auto">
            <a:xfrm>
              <a:off x="288" y="1728"/>
              <a:ext cx="19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1056" y="1488"/>
              <a:ext cx="480" cy="1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 smtClean="0"/>
                <a:t>MADA</a:t>
              </a:r>
              <a:endParaRPr lang="en-US" sz="1400" dirty="0"/>
            </a:p>
          </p:txBody>
        </p:sp>
        <p:sp>
          <p:nvSpPr>
            <p:cNvPr id="16" name="Text Box 6"/>
            <p:cNvSpPr txBox="1">
              <a:spLocks noChangeArrowheads="1"/>
            </p:cNvSpPr>
            <p:nvPr/>
          </p:nvSpPr>
          <p:spPr bwMode="auto">
            <a:xfrm>
              <a:off x="1488" y="1488"/>
              <a:ext cx="720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dirty="0"/>
                <a:t>THOIGIAN</a:t>
              </a:r>
            </a:p>
          </p:txBody>
        </p:sp>
        <p:sp>
          <p:nvSpPr>
            <p:cNvPr id="17" name="Text Box 7"/>
            <p:cNvSpPr txBox="1">
              <a:spLocks noChangeArrowheads="1"/>
            </p:cNvSpPr>
            <p:nvPr/>
          </p:nvSpPr>
          <p:spPr bwMode="auto">
            <a:xfrm>
              <a:off x="1056" y="1728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</a:t>
              </a:r>
            </a:p>
          </p:txBody>
        </p:sp>
        <p:sp>
          <p:nvSpPr>
            <p:cNvPr id="18" name="Text Box 8"/>
            <p:cNvSpPr txBox="1">
              <a:spLocks noChangeArrowheads="1"/>
            </p:cNvSpPr>
            <p:nvPr/>
          </p:nvSpPr>
          <p:spPr bwMode="auto">
            <a:xfrm>
              <a:off x="1536" y="1728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32.5</a:t>
              </a:r>
            </a:p>
          </p:txBody>
        </p:sp>
        <p:sp>
          <p:nvSpPr>
            <p:cNvPr id="19" name="Text Box 9"/>
            <p:cNvSpPr txBox="1">
              <a:spLocks noChangeArrowheads="1"/>
            </p:cNvSpPr>
            <p:nvPr/>
          </p:nvSpPr>
          <p:spPr bwMode="auto">
            <a:xfrm>
              <a:off x="1056" y="1920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</a:t>
              </a:r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1536" y="1920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7.5</a:t>
              </a:r>
            </a:p>
          </p:txBody>
        </p:sp>
        <p:sp>
          <p:nvSpPr>
            <p:cNvPr id="21" name="Text Box 11"/>
            <p:cNvSpPr txBox="1">
              <a:spLocks noChangeArrowheads="1"/>
            </p:cNvSpPr>
            <p:nvPr/>
          </p:nvSpPr>
          <p:spPr bwMode="auto">
            <a:xfrm>
              <a:off x="345" y="1728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123456789</a:t>
              </a:r>
            </a:p>
          </p:txBody>
        </p:sp>
        <p:sp>
          <p:nvSpPr>
            <p:cNvPr id="22" name="Text Box 12"/>
            <p:cNvSpPr txBox="1">
              <a:spLocks noChangeArrowheads="1"/>
            </p:cNvSpPr>
            <p:nvPr/>
          </p:nvSpPr>
          <p:spPr bwMode="auto">
            <a:xfrm>
              <a:off x="345" y="1920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123456789</a:t>
              </a:r>
            </a:p>
          </p:txBody>
        </p:sp>
        <p:sp>
          <p:nvSpPr>
            <p:cNvPr id="23" name="Text Box 13"/>
            <p:cNvSpPr txBox="1">
              <a:spLocks noChangeArrowheads="1"/>
            </p:cNvSpPr>
            <p:nvPr/>
          </p:nvSpPr>
          <p:spPr bwMode="auto">
            <a:xfrm>
              <a:off x="384" y="1488"/>
              <a:ext cx="67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dirty="0" smtClean="0"/>
                <a:t>MANV</a:t>
              </a:r>
              <a:endParaRPr lang="en-US" sz="1400" dirty="0"/>
            </a:p>
          </p:txBody>
        </p:sp>
        <p:grpSp>
          <p:nvGrpSpPr>
            <p:cNvPr id="24" name="Group 14"/>
            <p:cNvGrpSpPr>
              <a:grpSpLocks/>
            </p:cNvGrpSpPr>
            <p:nvPr/>
          </p:nvGrpSpPr>
          <p:grpSpPr bwMode="auto">
            <a:xfrm>
              <a:off x="1056" y="1488"/>
              <a:ext cx="432" cy="2592"/>
              <a:chOff x="1200" y="1632"/>
              <a:chExt cx="432" cy="1632"/>
            </a:xfrm>
          </p:grpSpPr>
          <p:sp>
            <p:nvSpPr>
              <p:cNvPr id="55" name="Line 15"/>
              <p:cNvSpPr>
                <a:spLocks noChangeShapeType="1"/>
              </p:cNvSpPr>
              <p:nvPr/>
            </p:nvSpPr>
            <p:spPr bwMode="auto">
              <a:xfrm>
                <a:off x="1632" y="1632"/>
                <a:ext cx="0" cy="16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56" name="Line 16"/>
              <p:cNvSpPr>
                <a:spLocks noChangeShapeType="1"/>
              </p:cNvSpPr>
              <p:nvPr/>
            </p:nvSpPr>
            <p:spPr bwMode="auto">
              <a:xfrm>
                <a:off x="1200" y="1632"/>
                <a:ext cx="0" cy="16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25" name="Text Box 17"/>
            <p:cNvSpPr txBox="1">
              <a:spLocks noChangeArrowheads="1"/>
            </p:cNvSpPr>
            <p:nvPr/>
          </p:nvSpPr>
          <p:spPr bwMode="auto">
            <a:xfrm>
              <a:off x="1056" y="2112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</a:t>
              </a:r>
            </a:p>
          </p:txBody>
        </p:sp>
        <p:sp>
          <p:nvSpPr>
            <p:cNvPr id="26" name="Text Box 18"/>
            <p:cNvSpPr txBox="1">
              <a:spLocks noChangeArrowheads="1"/>
            </p:cNvSpPr>
            <p:nvPr/>
          </p:nvSpPr>
          <p:spPr bwMode="auto">
            <a:xfrm>
              <a:off x="1536" y="211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10.0</a:t>
              </a:r>
            </a:p>
          </p:txBody>
        </p:sp>
        <p:sp>
          <p:nvSpPr>
            <p:cNvPr id="27" name="Text Box 19"/>
            <p:cNvSpPr txBox="1">
              <a:spLocks noChangeArrowheads="1"/>
            </p:cNvSpPr>
            <p:nvPr/>
          </p:nvSpPr>
          <p:spPr bwMode="auto">
            <a:xfrm>
              <a:off x="1056" y="2304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</a:t>
              </a:r>
            </a:p>
          </p:txBody>
        </p:sp>
        <p:sp>
          <p:nvSpPr>
            <p:cNvPr id="28" name="Text Box 20"/>
            <p:cNvSpPr txBox="1">
              <a:spLocks noChangeArrowheads="1"/>
            </p:cNvSpPr>
            <p:nvPr/>
          </p:nvSpPr>
          <p:spPr bwMode="auto">
            <a:xfrm>
              <a:off x="1536" y="230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10.0</a:t>
              </a:r>
            </a:p>
          </p:txBody>
        </p:sp>
        <p:sp>
          <p:nvSpPr>
            <p:cNvPr id="29" name="Text Box 21"/>
            <p:cNvSpPr txBox="1">
              <a:spLocks noChangeArrowheads="1"/>
            </p:cNvSpPr>
            <p:nvPr/>
          </p:nvSpPr>
          <p:spPr bwMode="auto">
            <a:xfrm>
              <a:off x="345" y="2112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333445555</a:t>
              </a:r>
            </a:p>
          </p:txBody>
        </p:sp>
        <p:sp>
          <p:nvSpPr>
            <p:cNvPr id="30" name="Text Box 22"/>
            <p:cNvSpPr txBox="1">
              <a:spLocks noChangeArrowheads="1"/>
            </p:cNvSpPr>
            <p:nvPr/>
          </p:nvSpPr>
          <p:spPr bwMode="auto">
            <a:xfrm>
              <a:off x="345" y="2304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333445555</a:t>
              </a:r>
            </a:p>
          </p:txBody>
        </p:sp>
        <p:sp>
          <p:nvSpPr>
            <p:cNvPr id="31" name="Text Box 23"/>
            <p:cNvSpPr txBox="1">
              <a:spLocks noChangeArrowheads="1"/>
            </p:cNvSpPr>
            <p:nvPr/>
          </p:nvSpPr>
          <p:spPr bwMode="auto">
            <a:xfrm>
              <a:off x="1056" y="2496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10</a:t>
              </a:r>
            </a:p>
          </p:txBody>
        </p:sp>
        <p:sp>
          <p:nvSpPr>
            <p:cNvPr id="32" name="Text Box 24"/>
            <p:cNvSpPr txBox="1">
              <a:spLocks noChangeArrowheads="1"/>
            </p:cNvSpPr>
            <p:nvPr/>
          </p:nvSpPr>
          <p:spPr bwMode="auto">
            <a:xfrm>
              <a:off x="1536" y="2496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10.0</a:t>
              </a:r>
            </a:p>
          </p:txBody>
        </p:sp>
        <p:sp>
          <p:nvSpPr>
            <p:cNvPr id="33" name="Text Box 25"/>
            <p:cNvSpPr txBox="1">
              <a:spLocks noChangeArrowheads="1"/>
            </p:cNvSpPr>
            <p:nvPr/>
          </p:nvSpPr>
          <p:spPr bwMode="auto">
            <a:xfrm>
              <a:off x="345" y="2496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333445555</a:t>
              </a:r>
            </a:p>
          </p:txBody>
        </p:sp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1056" y="2688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20</a:t>
              </a:r>
            </a:p>
          </p:txBody>
        </p:sp>
        <p:sp>
          <p:nvSpPr>
            <p:cNvPr id="35" name="Text Box 27"/>
            <p:cNvSpPr txBox="1">
              <a:spLocks noChangeArrowheads="1"/>
            </p:cNvSpPr>
            <p:nvPr/>
          </p:nvSpPr>
          <p:spPr bwMode="auto">
            <a:xfrm>
              <a:off x="1536" y="2688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20.0</a:t>
              </a:r>
            </a:p>
          </p:txBody>
        </p:sp>
        <p:sp>
          <p:nvSpPr>
            <p:cNvPr id="36" name="Text Box 28"/>
            <p:cNvSpPr txBox="1">
              <a:spLocks noChangeArrowheads="1"/>
            </p:cNvSpPr>
            <p:nvPr/>
          </p:nvSpPr>
          <p:spPr bwMode="auto">
            <a:xfrm>
              <a:off x="1056" y="2880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10</a:t>
              </a:r>
            </a:p>
          </p:txBody>
        </p:sp>
        <p:sp>
          <p:nvSpPr>
            <p:cNvPr id="37" name="Text Box 29"/>
            <p:cNvSpPr txBox="1">
              <a:spLocks noChangeArrowheads="1"/>
            </p:cNvSpPr>
            <p:nvPr/>
          </p:nvSpPr>
          <p:spPr bwMode="auto">
            <a:xfrm>
              <a:off x="1536" y="2880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35.0</a:t>
              </a:r>
            </a:p>
          </p:txBody>
        </p:sp>
        <p:sp>
          <p:nvSpPr>
            <p:cNvPr id="38" name="Text Box 30"/>
            <p:cNvSpPr txBox="1">
              <a:spLocks noChangeArrowheads="1"/>
            </p:cNvSpPr>
            <p:nvPr/>
          </p:nvSpPr>
          <p:spPr bwMode="auto">
            <a:xfrm>
              <a:off x="345" y="2688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888665555</a:t>
              </a:r>
            </a:p>
          </p:txBody>
        </p:sp>
        <p:sp>
          <p:nvSpPr>
            <p:cNvPr id="39" name="Text Box 31"/>
            <p:cNvSpPr txBox="1">
              <a:spLocks noChangeArrowheads="1"/>
            </p:cNvSpPr>
            <p:nvPr/>
          </p:nvSpPr>
          <p:spPr bwMode="auto">
            <a:xfrm>
              <a:off x="345" y="2880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987987987</a:t>
              </a:r>
            </a:p>
          </p:txBody>
        </p:sp>
        <p:sp>
          <p:nvSpPr>
            <p:cNvPr id="40" name="Text Box 32"/>
            <p:cNvSpPr txBox="1">
              <a:spLocks noChangeArrowheads="1"/>
            </p:cNvSpPr>
            <p:nvPr/>
          </p:nvSpPr>
          <p:spPr bwMode="auto">
            <a:xfrm>
              <a:off x="1056" y="3072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30</a:t>
              </a:r>
            </a:p>
          </p:txBody>
        </p:sp>
        <p:sp>
          <p:nvSpPr>
            <p:cNvPr id="41" name="Text Box 33"/>
            <p:cNvSpPr txBox="1">
              <a:spLocks noChangeArrowheads="1"/>
            </p:cNvSpPr>
            <p:nvPr/>
          </p:nvSpPr>
          <p:spPr bwMode="auto">
            <a:xfrm>
              <a:off x="1536" y="3072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5.0</a:t>
              </a:r>
            </a:p>
          </p:txBody>
        </p:sp>
        <p:sp>
          <p:nvSpPr>
            <p:cNvPr id="42" name="Text Box 34"/>
            <p:cNvSpPr txBox="1">
              <a:spLocks noChangeArrowheads="1"/>
            </p:cNvSpPr>
            <p:nvPr/>
          </p:nvSpPr>
          <p:spPr bwMode="auto">
            <a:xfrm>
              <a:off x="345" y="3072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987987987</a:t>
              </a:r>
            </a:p>
          </p:txBody>
        </p:sp>
        <p:sp>
          <p:nvSpPr>
            <p:cNvPr id="43" name="Text Box 35"/>
            <p:cNvSpPr txBox="1">
              <a:spLocks noChangeArrowheads="1"/>
            </p:cNvSpPr>
            <p:nvPr/>
          </p:nvSpPr>
          <p:spPr bwMode="auto">
            <a:xfrm>
              <a:off x="1056" y="3264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30</a:t>
              </a:r>
            </a:p>
          </p:txBody>
        </p:sp>
        <p:sp>
          <p:nvSpPr>
            <p:cNvPr id="44" name="Text Box 36"/>
            <p:cNvSpPr txBox="1">
              <a:spLocks noChangeArrowheads="1"/>
            </p:cNvSpPr>
            <p:nvPr/>
          </p:nvSpPr>
          <p:spPr bwMode="auto">
            <a:xfrm>
              <a:off x="1536" y="3264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20.0</a:t>
              </a:r>
            </a:p>
          </p:txBody>
        </p:sp>
        <p:sp>
          <p:nvSpPr>
            <p:cNvPr id="45" name="Text Box 37"/>
            <p:cNvSpPr txBox="1">
              <a:spLocks noChangeArrowheads="1"/>
            </p:cNvSpPr>
            <p:nvPr/>
          </p:nvSpPr>
          <p:spPr bwMode="auto">
            <a:xfrm>
              <a:off x="345" y="3264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987654321</a:t>
              </a:r>
            </a:p>
          </p:txBody>
        </p:sp>
        <p:sp>
          <p:nvSpPr>
            <p:cNvPr id="46" name="Text Box 38"/>
            <p:cNvSpPr txBox="1">
              <a:spLocks noChangeArrowheads="1"/>
            </p:cNvSpPr>
            <p:nvPr/>
          </p:nvSpPr>
          <p:spPr bwMode="auto">
            <a:xfrm>
              <a:off x="1056" y="3456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20</a:t>
              </a:r>
            </a:p>
          </p:txBody>
        </p:sp>
        <p:sp>
          <p:nvSpPr>
            <p:cNvPr id="47" name="Text Box 39"/>
            <p:cNvSpPr txBox="1">
              <a:spLocks noChangeArrowheads="1"/>
            </p:cNvSpPr>
            <p:nvPr/>
          </p:nvSpPr>
          <p:spPr bwMode="auto">
            <a:xfrm>
              <a:off x="1536" y="3456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15.0</a:t>
              </a:r>
            </a:p>
          </p:txBody>
        </p:sp>
        <p:sp>
          <p:nvSpPr>
            <p:cNvPr id="48" name="Text Box 40"/>
            <p:cNvSpPr txBox="1">
              <a:spLocks noChangeArrowheads="1"/>
            </p:cNvSpPr>
            <p:nvPr/>
          </p:nvSpPr>
          <p:spPr bwMode="auto">
            <a:xfrm>
              <a:off x="345" y="3456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/>
                <a:t>987654321</a:t>
              </a:r>
            </a:p>
          </p:txBody>
        </p:sp>
        <p:sp>
          <p:nvSpPr>
            <p:cNvPr id="49" name="Text Box 41"/>
            <p:cNvSpPr txBox="1">
              <a:spLocks noChangeArrowheads="1"/>
            </p:cNvSpPr>
            <p:nvPr/>
          </p:nvSpPr>
          <p:spPr bwMode="auto">
            <a:xfrm>
              <a:off x="1056" y="3648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1</a:t>
              </a:r>
            </a:p>
          </p:txBody>
        </p:sp>
        <p:sp>
          <p:nvSpPr>
            <p:cNvPr id="50" name="Text Box 42"/>
            <p:cNvSpPr txBox="1">
              <a:spLocks noChangeArrowheads="1"/>
            </p:cNvSpPr>
            <p:nvPr/>
          </p:nvSpPr>
          <p:spPr bwMode="auto">
            <a:xfrm>
              <a:off x="1536" y="3648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20.0</a:t>
              </a:r>
            </a:p>
          </p:txBody>
        </p:sp>
        <p:sp>
          <p:nvSpPr>
            <p:cNvPr id="51" name="Text Box 43"/>
            <p:cNvSpPr txBox="1">
              <a:spLocks noChangeArrowheads="1"/>
            </p:cNvSpPr>
            <p:nvPr/>
          </p:nvSpPr>
          <p:spPr bwMode="auto">
            <a:xfrm>
              <a:off x="345" y="3648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453453453</a:t>
              </a:r>
            </a:p>
          </p:txBody>
        </p:sp>
        <p:sp>
          <p:nvSpPr>
            <p:cNvPr id="52" name="Text Box 44"/>
            <p:cNvSpPr txBox="1">
              <a:spLocks noChangeArrowheads="1"/>
            </p:cNvSpPr>
            <p:nvPr/>
          </p:nvSpPr>
          <p:spPr bwMode="auto">
            <a:xfrm>
              <a:off x="1056" y="3840"/>
              <a:ext cx="432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</a:t>
              </a:r>
            </a:p>
          </p:txBody>
        </p:sp>
        <p:sp>
          <p:nvSpPr>
            <p:cNvPr id="53" name="Text Box 45"/>
            <p:cNvSpPr txBox="1">
              <a:spLocks noChangeArrowheads="1"/>
            </p:cNvSpPr>
            <p:nvPr/>
          </p:nvSpPr>
          <p:spPr bwMode="auto">
            <a:xfrm>
              <a:off x="1536" y="3840"/>
              <a:ext cx="52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20.0</a:t>
              </a:r>
            </a:p>
          </p:txBody>
        </p:sp>
        <p:sp>
          <p:nvSpPr>
            <p:cNvPr id="54" name="Text Box 46"/>
            <p:cNvSpPr txBox="1">
              <a:spLocks noChangeArrowheads="1"/>
            </p:cNvSpPr>
            <p:nvPr/>
          </p:nvSpPr>
          <p:spPr bwMode="auto">
            <a:xfrm>
              <a:off x="345" y="3840"/>
              <a:ext cx="768" cy="19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dirty="0"/>
                <a:t>453453453</a:t>
              </a:r>
            </a:p>
          </p:txBody>
        </p:sp>
      </p:grpSp>
      <p:sp>
        <p:nvSpPr>
          <p:cNvPr id="57" name="Text Box 62"/>
          <p:cNvSpPr txBox="1">
            <a:spLocks noChangeArrowheads="1"/>
          </p:cNvSpPr>
          <p:nvPr/>
        </p:nvSpPr>
        <p:spPr bwMode="auto">
          <a:xfrm>
            <a:off x="6553200" y="4114800"/>
            <a:ext cx="1981200" cy="3693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rgbClr val="0070C0"/>
                </a:solidFill>
              </a:rPr>
              <a:t>bị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loại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ra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58" name="Line 63"/>
          <p:cNvSpPr>
            <a:spLocks noChangeShapeType="1"/>
          </p:cNvSpPr>
          <p:nvPr/>
        </p:nvSpPr>
        <p:spPr bwMode="auto">
          <a:xfrm>
            <a:off x="5410200" y="3810000"/>
            <a:ext cx="1600200" cy="533400"/>
          </a:xfrm>
          <a:prstGeom prst="line">
            <a:avLst/>
          </a:prstGeom>
          <a:ln>
            <a:solidFill>
              <a:srgbClr val="0070C0"/>
            </a:solidFill>
            <a:prstDash val="sysDot"/>
            <a:headEnd/>
            <a:tailEnd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square"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7368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57" grpId="0"/>
      <p:bldP spid="58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nhóm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91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/>
              <a:t>pháp</a:t>
            </a:r>
            <a:endParaRPr lang="en-US" dirty="0"/>
          </a:p>
          <a:p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371600" y="1920071"/>
            <a:ext cx="4876800" cy="2118529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b="1"/>
              <a:t>SELECT</a:t>
            </a:r>
            <a:r>
              <a:rPr lang="en-US"/>
              <a:t> &lt;danh sách các cột&gt;</a:t>
            </a:r>
          </a:p>
          <a:p>
            <a:pPr algn="l">
              <a:lnSpc>
                <a:spcPct val="150000"/>
              </a:lnSpc>
            </a:pPr>
            <a:r>
              <a:rPr lang="en-US" b="1"/>
              <a:t>FROM</a:t>
            </a:r>
            <a:r>
              <a:rPr lang="en-US"/>
              <a:t> &lt;danh sách các bảng&gt;</a:t>
            </a:r>
          </a:p>
          <a:p>
            <a:pPr algn="l">
              <a:lnSpc>
                <a:spcPct val="150000"/>
              </a:lnSpc>
            </a:pPr>
            <a:r>
              <a:rPr lang="en-US" b="1"/>
              <a:t>WHERE</a:t>
            </a:r>
            <a:r>
              <a:rPr lang="en-US"/>
              <a:t> &lt;điều kiện&gt;</a:t>
            </a:r>
          </a:p>
          <a:p>
            <a:pPr algn="l">
              <a:lnSpc>
                <a:spcPct val="150000"/>
              </a:lnSpc>
            </a:pPr>
            <a:r>
              <a:rPr lang="en-US" b="1"/>
              <a:t>GROUP BY</a:t>
            </a:r>
            <a:r>
              <a:rPr lang="en-US"/>
              <a:t> &lt;danh sách các cột gom nhóm&gt;</a:t>
            </a:r>
          </a:p>
          <a:p>
            <a:pPr algn="l">
              <a:lnSpc>
                <a:spcPct val="150000"/>
              </a:lnSpc>
            </a:pPr>
            <a:r>
              <a:rPr lang="en-US" b="1"/>
              <a:t>HAVING </a:t>
            </a:r>
            <a:r>
              <a:rPr lang="en-US"/>
              <a:t>&lt;điều kiện trên nhóm&gt;</a:t>
            </a:r>
          </a:p>
        </p:txBody>
      </p:sp>
    </p:spTree>
    <p:extLst>
      <p:ext uri="{BB962C8B-B14F-4D97-AF65-F5344CB8AC3E}">
        <p14:creationId xmlns:p14="http://schemas.microsoft.com/office/powerpoint/2010/main" val="3134136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92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Cho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2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trở</a:t>
            </a:r>
            <a:r>
              <a:rPr lang="en-US" dirty="0"/>
              <a:t> </a:t>
            </a:r>
            <a:r>
              <a:rPr lang="en-US" dirty="0" err="1"/>
              <a:t>lên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54"/>
          <p:cNvSpPr txBox="1">
            <a:spLocks noChangeArrowheads="1"/>
          </p:cNvSpPr>
          <p:nvPr/>
        </p:nvSpPr>
        <p:spPr bwMode="auto">
          <a:xfrm>
            <a:off x="1295400" y="1752600"/>
            <a:ext cx="4724400" cy="175432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</a:t>
            </a:r>
            <a:r>
              <a:rPr lang="en-US" dirty="0" smtClean="0"/>
              <a:t>MANV</a:t>
            </a:r>
            <a:endParaRPr lang="en-US" dirty="0"/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PHANCONG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GROUP </a:t>
            </a:r>
            <a:r>
              <a:rPr lang="en-US" dirty="0" smtClean="0">
                <a:solidFill>
                  <a:srgbClr val="0000CC"/>
                </a:solidFill>
              </a:rPr>
              <a:t>BY</a:t>
            </a:r>
            <a:r>
              <a:rPr lang="en-US" dirty="0" smtClean="0"/>
              <a:t> MANV</a:t>
            </a:r>
            <a:endParaRPr lang="en-US" dirty="0"/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HAVING</a:t>
            </a:r>
            <a:r>
              <a:rPr lang="en-US" dirty="0"/>
              <a:t> </a:t>
            </a:r>
            <a:r>
              <a:rPr lang="en-US" dirty="0">
                <a:solidFill>
                  <a:srgbClr val="FF3399"/>
                </a:solidFill>
              </a:rPr>
              <a:t>COUNT</a:t>
            </a:r>
            <a:r>
              <a:rPr lang="en-US" dirty="0"/>
              <a:t>(*) &gt;= 2</a:t>
            </a:r>
            <a:endParaRPr lang="en-US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2871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93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Cho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ban (TENPHG)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lương</a:t>
            </a:r>
            <a:r>
              <a:rPr lang="en-US" dirty="0"/>
              <a:t> </a:t>
            </a:r>
            <a:r>
              <a:rPr lang="en-US" dirty="0" err="1"/>
              <a:t>trung</a:t>
            </a:r>
            <a:r>
              <a:rPr lang="en-US" dirty="0"/>
              <a:t> </a:t>
            </a:r>
            <a:r>
              <a:rPr lang="en-US" dirty="0" err="1"/>
              <a:t>bình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 </a:t>
            </a:r>
            <a:r>
              <a:rPr lang="en-US" dirty="0" err="1"/>
              <a:t>h</a:t>
            </a:r>
            <a:r>
              <a:rPr lang="en-US" dirty="0" err="1" smtClean="0"/>
              <a:t>ơn</a:t>
            </a:r>
            <a:r>
              <a:rPr lang="en-US" dirty="0" smtClean="0"/>
              <a:t> </a:t>
            </a:r>
            <a:r>
              <a:rPr lang="en-US" dirty="0"/>
              <a:t>20000</a:t>
            </a:r>
          </a:p>
          <a:p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219200" y="2072471"/>
            <a:ext cx="4724400" cy="211852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PHG, </a:t>
            </a:r>
            <a:r>
              <a:rPr lang="en-US" dirty="0">
                <a:solidFill>
                  <a:srgbClr val="FF3399"/>
                </a:solidFill>
              </a:rPr>
              <a:t>AVG</a:t>
            </a:r>
            <a:r>
              <a:rPr lang="en-US" dirty="0"/>
              <a:t>(LUONG) </a:t>
            </a:r>
            <a:r>
              <a:rPr lang="en-US" dirty="0">
                <a:solidFill>
                  <a:srgbClr val="0000CC"/>
                </a:solidFill>
              </a:rPr>
              <a:t>AS</a:t>
            </a:r>
            <a:r>
              <a:rPr lang="en-US" dirty="0"/>
              <a:t> LUONG_TB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GROUP BY</a:t>
            </a:r>
            <a:r>
              <a:rPr lang="en-US" dirty="0"/>
              <a:t> PHG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HAVING</a:t>
            </a:r>
            <a:r>
              <a:rPr lang="en-US" dirty="0"/>
              <a:t> </a:t>
            </a:r>
            <a:r>
              <a:rPr lang="en-US" dirty="0">
                <a:solidFill>
                  <a:srgbClr val="FF3399"/>
                </a:solidFill>
              </a:rPr>
              <a:t>AVG</a:t>
            </a:r>
            <a:r>
              <a:rPr lang="en-US" dirty="0"/>
              <a:t>(LUONG) &gt; 20000</a:t>
            </a:r>
            <a:endParaRPr lang="en-US" dirty="0">
              <a:solidFill>
                <a:srgbClr val="CC0000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19200" y="4191000"/>
            <a:ext cx="5791200" cy="211852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TENPHG, </a:t>
            </a:r>
            <a:r>
              <a:rPr lang="en-US" dirty="0">
                <a:solidFill>
                  <a:srgbClr val="FF3399"/>
                </a:solidFill>
              </a:rPr>
              <a:t>AVG</a:t>
            </a:r>
            <a:r>
              <a:rPr lang="en-US" dirty="0"/>
              <a:t>(LUONG) </a:t>
            </a:r>
            <a:r>
              <a:rPr lang="en-US" dirty="0">
                <a:solidFill>
                  <a:srgbClr val="0000CC"/>
                </a:solidFill>
              </a:rPr>
              <a:t>AS</a:t>
            </a:r>
            <a:r>
              <a:rPr lang="en-US" dirty="0"/>
              <a:t> LUONG_TB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NHANVIEN, PHONGBAN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PHG=MAPHG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GROUP BY</a:t>
            </a:r>
            <a:r>
              <a:rPr lang="en-US" dirty="0"/>
              <a:t> TENPHG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HAVING</a:t>
            </a:r>
            <a:r>
              <a:rPr lang="en-US" dirty="0"/>
              <a:t> </a:t>
            </a:r>
            <a:r>
              <a:rPr lang="en-US" dirty="0">
                <a:solidFill>
                  <a:srgbClr val="FF3399"/>
                </a:solidFill>
              </a:rPr>
              <a:t>AVG</a:t>
            </a:r>
            <a:r>
              <a:rPr lang="en-US" dirty="0"/>
              <a:t>(LUONG) &gt; 20000</a:t>
            </a:r>
            <a:endParaRPr lang="en-US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6918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/>
              <a:t>xét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94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GROUP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BY</a:t>
            </a:r>
            <a:r>
              <a:rPr lang="en-US" dirty="0"/>
              <a:t> 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SELECT</a:t>
            </a:r>
            <a:r>
              <a:rPr lang="en-US" dirty="0"/>
              <a:t> (</a:t>
            </a:r>
            <a:r>
              <a:rPr lang="en-US" dirty="0" err="1"/>
              <a:t>trừ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)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GROUP BY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HAVING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SELECT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đó</a:t>
            </a:r>
            <a:endParaRPr lang="en-US" dirty="0"/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,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lọc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bộ</a:t>
            </a:r>
            <a:endParaRPr lang="en-US" dirty="0"/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gom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 smtClean="0"/>
              <a:t>hiện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68944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/>
              <a:t>xét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95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40000"/>
              </a:lnSpc>
              <a:spcBef>
                <a:spcPts val="0"/>
              </a:spcBef>
            </a:pP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GROUP BY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HAVING</a:t>
            </a:r>
            <a:r>
              <a:rPr lang="en-US" dirty="0"/>
              <a:t> </a:t>
            </a:r>
          </a:p>
          <a:p>
            <a:pPr lvl="1" algn="just">
              <a:lnSpc>
                <a:spcPct val="140000"/>
              </a:lnSpc>
              <a:spcBef>
                <a:spcPts val="0"/>
              </a:spcBef>
            </a:pPr>
            <a:r>
              <a:rPr lang="en-US" dirty="0"/>
              <a:t>(1)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thỏa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WHERE</a:t>
            </a:r>
          </a:p>
          <a:p>
            <a:pPr lvl="1" algn="just">
              <a:lnSpc>
                <a:spcPct val="140000"/>
              </a:lnSpc>
              <a:spcBef>
                <a:spcPts val="0"/>
              </a:spcBef>
            </a:pPr>
            <a:r>
              <a:rPr lang="en-US" dirty="0"/>
              <a:t>(2)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gom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GROUP BY</a:t>
            </a:r>
          </a:p>
          <a:p>
            <a:pPr lvl="1" algn="just">
              <a:lnSpc>
                <a:spcPct val="140000"/>
              </a:lnSpc>
              <a:spcBef>
                <a:spcPts val="0"/>
              </a:spcBef>
            </a:pPr>
            <a:r>
              <a:rPr lang="en-US" dirty="0"/>
              <a:t>(3) </a:t>
            </a:r>
            <a:r>
              <a:rPr lang="en-US" dirty="0" err="1"/>
              <a:t>Áp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nhóm</a:t>
            </a:r>
            <a:endParaRPr lang="en-US" dirty="0"/>
          </a:p>
          <a:p>
            <a:pPr lvl="1" algn="just">
              <a:lnSpc>
                <a:spcPct val="140000"/>
              </a:lnSpc>
              <a:spcBef>
                <a:spcPts val="0"/>
              </a:spcBef>
            </a:pPr>
            <a:r>
              <a:rPr lang="en-US" dirty="0"/>
              <a:t>(4) </a:t>
            </a:r>
            <a:r>
              <a:rPr lang="en-US" dirty="0" err="1"/>
              <a:t>Bỏ</a:t>
            </a:r>
            <a:r>
              <a:rPr lang="en-US" dirty="0"/>
              <a:t> qua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thỏa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HAVING</a:t>
            </a:r>
          </a:p>
          <a:p>
            <a:pPr lvl="1" algn="just">
              <a:lnSpc>
                <a:spcPct val="140000"/>
              </a:lnSpc>
              <a:spcBef>
                <a:spcPts val="0"/>
              </a:spcBef>
            </a:pPr>
            <a:r>
              <a:rPr lang="en-US" dirty="0"/>
              <a:t>(5) </a:t>
            </a:r>
            <a:r>
              <a:rPr lang="en-US" dirty="0" err="1"/>
              <a:t>Rút</a:t>
            </a:r>
            <a:r>
              <a:rPr lang="en-US" dirty="0"/>
              <a:t> </a:t>
            </a:r>
            <a:r>
              <a:rPr lang="en-US" dirty="0" err="1"/>
              <a:t>trích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smtClean="0">
                <a:solidFill>
                  <a:srgbClr val="0070C0"/>
                </a:solidFill>
              </a:rPr>
              <a:t>SELECT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6742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96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ban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lương</a:t>
            </a:r>
            <a:r>
              <a:rPr lang="en-US" dirty="0"/>
              <a:t> </a:t>
            </a:r>
            <a:r>
              <a:rPr lang="en-US" dirty="0" err="1"/>
              <a:t>trung</a:t>
            </a:r>
            <a:r>
              <a:rPr lang="en-US" dirty="0"/>
              <a:t> </a:t>
            </a:r>
            <a:r>
              <a:rPr lang="en-US" dirty="0" err="1"/>
              <a:t>bình</a:t>
            </a:r>
            <a:r>
              <a:rPr lang="en-US" dirty="0"/>
              <a:t> </a:t>
            </a:r>
            <a:r>
              <a:rPr lang="en-US" dirty="0" err="1"/>
              <a:t>cao</a:t>
            </a:r>
            <a:r>
              <a:rPr lang="en-US" dirty="0"/>
              <a:t> </a:t>
            </a:r>
            <a:r>
              <a:rPr lang="en-US" dirty="0" err="1"/>
              <a:t>nhất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371600" y="1752600"/>
            <a:ext cx="4724400" cy="211852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SELECT</a:t>
            </a:r>
            <a:r>
              <a:rPr lang="en-US"/>
              <a:t> PHG, </a:t>
            </a:r>
            <a:r>
              <a:rPr lang="en-US">
                <a:solidFill>
                  <a:srgbClr val="FF3399"/>
                </a:solidFill>
              </a:rPr>
              <a:t>AVG</a:t>
            </a:r>
            <a:r>
              <a:rPr lang="en-US"/>
              <a:t>(LUONG) </a:t>
            </a:r>
            <a:r>
              <a:rPr lang="en-US">
                <a:solidFill>
                  <a:srgbClr val="0000CC"/>
                </a:solidFill>
              </a:rPr>
              <a:t>AS</a:t>
            </a:r>
            <a:r>
              <a:rPr lang="en-US"/>
              <a:t> LUONG_TB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FROM</a:t>
            </a:r>
            <a:r>
              <a:rPr lang="en-US"/>
              <a:t> NHANVIEN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GROUP BY</a:t>
            </a:r>
            <a:r>
              <a:rPr lang="en-US"/>
              <a:t> PHG</a:t>
            </a:r>
          </a:p>
          <a:p>
            <a:pPr algn="l">
              <a:lnSpc>
                <a:spcPct val="150000"/>
              </a:lnSpc>
            </a:pPr>
            <a:r>
              <a:rPr lang="en-US">
                <a:solidFill>
                  <a:srgbClr val="0000CC"/>
                </a:solidFill>
              </a:rPr>
              <a:t>HAVING</a:t>
            </a:r>
            <a:r>
              <a:rPr lang="en-US"/>
              <a:t> </a:t>
            </a:r>
            <a:r>
              <a:rPr lang="en-US">
                <a:solidFill>
                  <a:srgbClr val="FF3399"/>
                </a:solidFill>
              </a:rPr>
              <a:t>MAX</a:t>
            </a:r>
            <a:r>
              <a:rPr lang="en-US"/>
              <a:t>(</a:t>
            </a:r>
            <a:r>
              <a:rPr lang="en-US">
                <a:solidFill>
                  <a:srgbClr val="FF3399"/>
                </a:solidFill>
              </a:rPr>
              <a:t>AVG</a:t>
            </a:r>
            <a:r>
              <a:rPr lang="en-US"/>
              <a:t>(LUONG))</a:t>
            </a:r>
            <a:endParaRPr lang="en-US">
              <a:solidFill>
                <a:srgbClr val="CC0000"/>
              </a:solidFill>
            </a:endParaRPr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2667000" y="3048000"/>
            <a:ext cx="762000" cy="381000"/>
            <a:chOff x="1753" y="2000"/>
            <a:chExt cx="1359" cy="938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1753" y="2000"/>
              <a:ext cx="1359" cy="851"/>
            </a:xfrm>
            <a:custGeom>
              <a:avLst/>
              <a:gdLst>
                <a:gd name="T0" fmla="*/ 0 w 1359"/>
                <a:gd name="T1" fmla="*/ 851 h 851"/>
                <a:gd name="T2" fmla="*/ 421 w 1359"/>
                <a:gd name="T3" fmla="*/ 509 h 851"/>
                <a:gd name="T4" fmla="*/ 574 w 1359"/>
                <a:gd name="T5" fmla="*/ 444 h 851"/>
                <a:gd name="T6" fmla="*/ 916 w 1359"/>
                <a:gd name="T7" fmla="*/ 262 h 851"/>
                <a:gd name="T8" fmla="*/ 1221 w 1359"/>
                <a:gd name="T9" fmla="*/ 80 h 851"/>
                <a:gd name="T10" fmla="*/ 1308 w 1359"/>
                <a:gd name="T11" fmla="*/ 29 h 851"/>
                <a:gd name="T12" fmla="*/ 1359 w 1359"/>
                <a:gd name="T13" fmla="*/ 0 h 8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59"/>
                <a:gd name="T22" fmla="*/ 0 h 851"/>
                <a:gd name="T23" fmla="*/ 1359 w 1359"/>
                <a:gd name="T24" fmla="*/ 851 h 8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59" h="851">
                  <a:moveTo>
                    <a:pt x="0" y="851"/>
                  </a:moveTo>
                  <a:cubicBezTo>
                    <a:pt x="91" y="708"/>
                    <a:pt x="273" y="585"/>
                    <a:pt x="421" y="509"/>
                  </a:cubicBezTo>
                  <a:cubicBezTo>
                    <a:pt x="467" y="485"/>
                    <a:pt x="530" y="471"/>
                    <a:pt x="574" y="444"/>
                  </a:cubicBezTo>
                  <a:cubicBezTo>
                    <a:pt x="684" y="377"/>
                    <a:pt x="802" y="323"/>
                    <a:pt x="916" y="262"/>
                  </a:cubicBezTo>
                  <a:cubicBezTo>
                    <a:pt x="1021" y="206"/>
                    <a:pt x="1117" y="137"/>
                    <a:pt x="1221" y="80"/>
                  </a:cubicBezTo>
                  <a:cubicBezTo>
                    <a:pt x="1250" y="64"/>
                    <a:pt x="1279" y="46"/>
                    <a:pt x="1308" y="29"/>
                  </a:cubicBezTo>
                  <a:cubicBezTo>
                    <a:pt x="1325" y="19"/>
                    <a:pt x="1359" y="0"/>
                    <a:pt x="1359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022" y="2146"/>
              <a:ext cx="1018" cy="792"/>
            </a:xfrm>
            <a:custGeom>
              <a:avLst/>
              <a:gdLst>
                <a:gd name="T0" fmla="*/ 0 w 1018"/>
                <a:gd name="T1" fmla="*/ 0 h 792"/>
                <a:gd name="T2" fmla="*/ 167 w 1018"/>
                <a:gd name="T3" fmla="*/ 87 h 792"/>
                <a:gd name="T4" fmla="*/ 312 w 1018"/>
                <a:gd name="T5" fmla="*/ 174 h 792"/>
                <a:gd name="T6" fmla="*/ 363 w 1018"/>
                <a:gd name="T7" fmla="*/ 218 h 792"/>
                <a:gd name="T8" fmla="*/ 654 w 1018"/>
                <a:gd name="T9" fmla="*/ 458 h 792"/>
                <a:gd name="T10" fmla="*/ 749 w 1018"/>
                <a:gd name="T11" fmla="*/ 552 h 792"/>
                <a:gd name="T12" fmla="*/ 858 w 1018"/>
                <a:gd name="T13" fmla="*/ 632 h 792"/>
                <a:gd name="T14" fmla="*/ 909 w 1018"/>
                <a:gd name="T15" fmla="*/ 691 h 792"/>
                <a:gd name="T16" fmla="*/ 960 w 1018"/>
                <a:gd name="T17" fmla="*/ 727 h 792"/>
                <a:gd name="T18" fmla="*/ 1018 w 1018"/>
                <a:gd name="T19" fmla="*/ 792 h 7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18"/>
                <a:gd name="T31" fmla="*/ 0 h 792"/>
                <a:gd name="T32" fmla="*/ 1018 w 1018"/>
                <a:gd name="T33" fmla="*/ 792 h 7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18" h="792">
                  <a:moveTo>
                    <a:pt x="0" y="0"/>
                  </a:moveTo>
                  <a:cubicBezTo>
                    <a:pt x="103" y="28"/>
                    <a:pt x="87" y="33"/>
                    <a:pt x="167" y="87"/>
                  </a:cubicBezTo>
                  <a:cubicBezTo>
                    <a:pt x="213" y="118"/>
                    <a:pt x="265" y="145"/>
                    <a:pt x="312" y="174"/>
                  </a:cubicBezTo>
                  <a:cubicBezTo>
                    <a:pt x="412" y="236"/>
                    <a:pt x="278" y="158"/>
                    <a:pt x="363" y="218"/>
                  </a:cubicBezTo>
                  <a:cubicBezTo>
                    <a:pt x="466" y="291"/>
                    <a:pt x="560" y="373"/>
                    <a:pt x="654" y="458"/>
                  </a:cubicBezTo>
                  <a:cubicBezTo>
                    <a:pt x="687" y="488"/>
                    <a:pt x="713" y="526"/>
                    <a:pt x="749" y="552"/>
                  </a:cubicBezTo>
                  <a:cubicBezTo>
                    <a:pt x="785" y="579"/>
                    <a:pt x="829" y="598"/>
                    <a:pt x="858" y="632"/>
                  </a:cubicBezTo>
                  <a:cubicBezTo>
                    <a:pt x="875" y="652"/>
                    <a:pt x="890" y="673"/>
                    <a:pt x="909" y="691"/>
                  </a:cubicBezTo>
                  <a:cubicBezTo>
                    <a:pt x="924" y="705"/>
                    <a:pt x="945" y="713"/>
                    <a:pt x="960" y="727"/>
                  </a:cubicBezTo>
                  <a:cubicBezTo>
                    <a:pt x="981" y="746"/>
                    <a:pt x="997" y="772"/>
                    <a:pt x="1018" y="792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en-US"/>
            </a:p>
          </p:txBody>
        </p:sp>
      </p:grp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371600" y="1752600"/>
            <a:ext cx="7086600" cy="300082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PHG, </a:t>
            </a:r>
            <a:r>
              <a:rPr lang="en-US" dirty="0">
                <a:solidFill>
                  <a:srgbClr val="FF3399"/>
                </a:solidFill>
              </a:rPr>
              <a:t>AVG</a:t>
            </a:r>
            <a:r>
              <a:rPr lang="en-US" dirty="0"/>
              <a:t>(LUONG) </a:t>
            </a:r>
            <a:r>
              <a:rPr lang="en-US" dirty="0">
                <a:solidFill>
                  <a:srgbClr val="0000CC"/>
                </a:solidFill>
              </a:rPr>
              <a:t>AS</a:t>
            </a:r>
            <a:r>
              <a:rPr lang="en-US" dirty="0"/>
              <a:t> LUONG_TB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GROUP BY</a:t>
            </a:r>
            <a:r>
              <a:rPr lang="en-US" dirty="0"/>
              <a:t> PHG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HAVING</a:t>
            </a:r>
            <a:r>
              <a:rPr lang="en-US" dirty="0"/>
              <a:t> </a:t>
            </a:r>
            <a:r>
              <a:rPr lang="en-US" dirty="0">
                <a:solidFill>
                  <a:srgbClr val="FF3399"/>
                </a:solidFill>
              </a:rPr>
              <a:t>AVG</a:t>
            </a:r>
            <a:r>
              <a:rPr lang="en-US" dirty="0"/>
              <a:t>(LUONG) &gt;= </a:t>
            </a:r>
            <a:r>
              <a:rPr lang="en-US" dirty="0">
                <a:solidFill>
                  <a:srgbClr val="777777"/>
                </a:solidFill>
              </a:rPr>
              <a:t>ALL</a:t>
            </a:r>
            <a:r>
              <a:rPr lang="en-US" dirty="0"/>
              <a:t> (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</a:t>
            </a:r>
            <a:r>
              <a:rPr lang="en-US" dirty="0">
                <a:solidFill>
                  <a:srgbClr val="FF3399"/>
                </a:solidFill>
              </a:rPr>
              <a:t>AVG</a:t>
            </a:r>
            <a:r>
              <a:rPr lang="en-US" dirty="0"/>
              <a:t>(LUONG)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NHANVIEN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>
                <a:solidFill>
                  <a:srgbClr val="0000CC"/>
                </a:solidFill>
              </a:rPr>
              <a:t>GROUP BY</a:t>
            </a:r>
            <a:r>
              <a:rPr lang="en-US" dirty="0"/>
              <a:t> PHG)</a:t>
            </a:r>
            <a:endParaRPr lang="en-US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007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97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u="sng" dirty="0" err="1"/>
              <a:t>tất</a:t>
            </a:r>
            <a:r>
              <a:rPr lang="en-US" u="sng" dirty="0"/>
              <a:t> </a:t>
            </a:r>
            <a:r>
              <a:rPr lang="en-US" u="sng" dirty="0" err="1"/>
              <a:t>cả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đồ</a:t>
            </a:r>
            <a:r>
              <a:rPr lang="en-US" dirty="0"/>
              <a:t> </a:t>
            </a:r>
            <a:r>
              <a:rPr lang="en-US" dirty="0" err="1"/>
              <a:t>án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295400" y="2256979"/>
            <a:ext cx="7467600" cy="300082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SELECT</a:t>
            </a:r>
            <a:r>
              <a:rPr lang="en-US" dirty="0"/>
              <a:t> MANV, TENVN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FROM</a:t>
            </a:r>
            <a:r>
              <a:rPr lang="en-US" dirty="0"/>
              <a:t> </a:t>
            </a:r>
            <a:r>
              <a:rPr lang="en-US" dirty="0" smtClean="0"/>
              <a:t>NHANVIEN NV, PHANCONG PC</a:t>
            </a:r>
            <a:endParaRPr lang="en-US" dirty="0"/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WHERE</a:t>
            </a:r>
            <a:r>
              <a:rPr lang="en-US" dirty="0"/>
              <a:t> </a:t>
            </a:r>
            <a:r>
              <a:rPr lang="en-US" dirty="0" smtClean="0"/>
              <a:t>NV.MANV=PC.MANV</a:t>
            </a:r>
            <a:endParaRPr lang="en-US" dirty="0"/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GROUP BY</a:t>
            </a:r>
            <a:r>
              <a:rPr lang="en-US" dirty="0"/>
              <a:t> MANV, TENNV</a:t>
            </a:r>
          </a:p>
          <a:p>
            <a:pPr algn="l">
              <a:lnSpc>
                <a:spcPct val="150000"/>
              </a:lnSpc>
            </a:pPr>
            <a:r>
              <a:rPr lang="en-US" dirty="0">
                <a:solidFill>
                  <a:srgbClr val="0000CC"/>
                </a:solidFill>
              </a:rPr>
              <a:t>HAVING</a:t>
            </a:r>
            <a:r>
              <a:rPr lang="en-US" dirty="0"/>
              <a:t> </a:t>
            </a:r>
            <a:r>
              <a:rPr lang="en-US" dirty="0">
                <a:solidFill>
                  <a:srgbClr val="FF3399"/>
                </a:solidFill>
              </a:rPr>
              <a:t>COUNT</a:t>
            </a:r>
            <a:r>
              <a:rPr lang="en-US" dirty="0"/>
              <a:t>(*) = (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smtClean="0"/>
              <a:t>	</a:t>
            </a:r>
            <a:r>
              <a:rPr lang="en-US" dirty="0" smtClean="0">
                <a:solidFill>
                  <a:srgbClr val="0000CC"/>
                </a:solidFill>
              </a:rPr>
              <a:t>SELECT</a:t>
            </a:r>
            <a:r>
              <a:rPr lang="en-US" dirty="0" smtClean="0"/>
              <a:t> </a:t>
            </a:r>
            <a:r>
              <a:rPr lang="en-US" dirty="0">
                <a:solidFill>
                  <a:srgbClr val="FF3399"/>
                </a:solidFill>
              </a:rPr>
              <a:t>COUNT</a:t>
            </a:r>
            <a:r>
              <a:rPr lang="en-US" dirty="0"/>
              <a:t>(*)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smtClean="0"/>
              <a:t>	</a:t>
            </a:r>
            <a:r>
              <a:rPr lang="en-US" dirty="0" smtClean="0">
                <a:solidFill>
                  <a:srgbClr val="0000CC"/>
                </a:solidFill>
              </a:rPr>
              <a:t>FROM</a:t>
            </a:r>
            <a:r>
              <a:rPr lang="en-US" dirty="0" smtClean="0"/>
              <a:t> </a:t>
            </a:r>
            <a:r>
              <a:rPr lang="en-US" dirty="0"/>
              <a:t>DEAN )</a:t>
            </a:r>
            <a:endParaRPr lang="en-US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0668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khác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98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con ở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FROM </a:t>
            </a:r>
          </a:p>
          <a:p>
            <a:endParaRPr lang="en-US" dirty="0"/>
          </a:p>
          <a:p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ở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FROM</a:t>
            </a:r>
          </a:p>
          <a:p>
            <a:pPr lvl="1"/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 smtClean="0"/>
              <a:t>ngoài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 err="1"/>
              <a:t>Cấu</a:t>
            </a:r>
            <a:r>
              <a:rPr lang="en-US" dirty="0"/>
              <a:t> </a:t>
            </a:r>
            <a:r>
              <a:rPr lang="en-US" dirty="0" err="1"/>
              <a:t>trúc</a:t>
            </a:r>
            <a:r>
              <a:rPr lang="en-US" dirty="0"/>
              <a:t> CASE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7541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con ở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FROM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SGU - CNTT - Cơ sở dữ liệu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0A33-8893-432C-8DF5-8668727E3DA8}" type="slidenum">
              <a:rPr lang="en-US" smtClean="0"/>
              <a:t>99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</a:t>
            </a:r>
            <a:r>
              <a:rPr lang="en-US" dirty="0" err="1"/>
              <a:t>phụ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u="sng" dirty="0" err="1"/>
              <a:t>bảng</a:t>
            </a:r>
            <a:endParaRPr lang="en-US" u="sng" dirty="0"/>
          </a:p>
          <a:p>
            <a:pPr lvl="1"/>
            <a:r>
              <a:rPr lang="en-US" dirty="0" err="1"/>
              <a:t>Bảng</a:t>
            </a:r>
            <a:r>
              <a:rPr lang="en-US" dirty="0"/>
              <a:t> </a:t>
            </a:r>
            <a:r>
              <a:rPr lang="en-US" dirty="0" err="1"/>
              <a:t>trung</a:t>
            </a:r>
            <a:r>
              <a:rPr lang="en-US" dirty="0"/>
              <a:t> </a:t>
            </a:r>
            <a:r>
              <a:rPr lang="en-US" dirty="0" err="1"/>
              <a:t>gian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quá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endParaRPr lang="en-US" dirty="0"/>
          </a:p>
          <a:p>
            <a:pPr lvl="1"/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lưu</a:t>
            </a:r>
            <a:r>
              <a:rPr lang="en-US" dirty="0"/>
              <a:t> </a:t>
            </a:r>
            <a:r>
              <a:rPr lang="en-US" dirty="0" err="1"/>
              <a:t>trữ</a:t>
            </a:r>
            <a:r>
              <a:rPr lang="en-US" dirty="0"/>
              <a:t> </a:t>
            </a:r>
            <a:r>
              <a:rPr lang="en-US" dirty="0" err="1"/>
              <a:t>thật</a:t>
            </a:r>
            <a:r>
              <a:rPr lang="en-US" dirty="0"/>
              <a:t> </a:t>
            </a:r>
            <a:r>
              <a:rPr lang="en-US" dirty="0" err="1"/>
              <a:t>sự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 err="1"/>
              <a:t>Cú</a:t>
            </a:r>
            <a:r>
              <a:rPr lang="en-US" dirty="0"/>
              <a:t> </a:t>
            </a:r>
            <a:r>
              <a:rPr lang="en-US" dirty="0" err="1"/>
              <a:t>pháp</a:t>
            </a:r>
            <a:endParaRPr lang="en-US" dirty="0"/>
          </a:p>
          <a:p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295400" y="3513068"/>
            <a:ext cx="5105400" cy="1287532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SELECT</a:t>
            </a:r>
            <a:r>
              <a:rPr lang="en-US" dirty="0"/>
              <a:t> &lt;</a:t>
            </a:r>
            <a:r>
              <a:rPr lang="en-US" dirty="0" err="1"/>
              <a:t>danh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cột</a:t>
            </a:r>
            <a:r>
              <a:rPr lang="en-US" dirty="0"/>
              <a:t>&gt;</a:t>
            </a:r>
          </a:p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FROM</a:t>
            </a:r>
            <a:r>
              <a:rPr lang="en-US" dirty="0"/>
              <a:t> R1, R2, </a:t>
            </a: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dirty="0"/>
              <a:t>&lt;</a:t>
            </a:r>
            <a:r>
              <a:rPr lang="en-US" dirty="0" err="1"/>
              <a:t>truy</a:t>
            </a:r>
            <a:r>
              <a:rPr lang="en-US" dirty="0"/>
              <a:t> </a:t>
            </a:r>
            <a:r>
              <a:rPr lang="en-US" dirty="0" err="1"/>
              <a:t>vấn</a:t>
            </a:r>
            <a:r>
              <a:rPr lang="en-US" dirty="0"/>
              <a:t> con&gt;</a:t>
            </a:r>
            <a:r>
              <a:rPr lang="en-US" b="1" dirty="0">
                <a:solidFill>
                  <a:srgbClr val="0070C0"/>
                </a:solidFill>
              </a:rPr>
              <a:t>)</a:t>
            </a:r>
            <a:r>
              <a:rPr lang="en-US" b="1" dirty="0"/>
              <a:t> </a:t>
            </a:r>
            <a:r>
              <a:rPr lang="en-US" b="1" dirty="0">
                <a:solidFill>
                  <a:srgbClr val="0070C0"/>
                </a:solidFill>
              </a:rPr>
              <a:t>AS</a:t>
            </a:r>
            <a:r>
              <a:rPr lang="en-US" dirty="0"/>
              <a:t> </a:t>
            </a:r>
            <a:r>
              <a:rPr lang="en-US" dirty="0" err="1"/>
              <a:t>tên_bảng</a:t>
            </a:r>
            <a:endParaRPr lang="en-US" dirty="0"/>
          </a:p>
          <a:p>
            <a:pPr algn="l">
              <a:lnSpc>
                <a:spcPct val="150000"/>
              </a:lnSpc>
            </a:pPr>
            <a:r>
              <a:rPr lang="en-US" b="1" dirty="0">
                <a:solidFill>
                  <a:srgbClr val="0070C0"/>
                </a:solidFill>
              </a:rPr>
              <a:t>WHERE</a:t>
            </a:r>
            <a:r>
              <a:rPr lang="en-US" dirty="0"/>
              <a:t> &lt;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5252407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DL Theme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CSDL Theme</Template>
  <TotalTime>1126</TotalTime>
  <Words>6158</Words>
  <Application>Microsoft Office PowerPoint</Application>
  <PresentationFormat>On-screen Show (4:3)</PresentationFormat>
  <Paragraphs>1539</Paragraphs>
  <Slides>118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118</vt:i4>
      </vt:variant>
    </vt:vector>
  </HeadingPairs>
  <TitlesOfParts>
    <vt:vector size="119" baseType="lpstr">
      <vt:lpstr>CSDL Theme</vt:lpstr>
      <vt:lpstr>Ngôn ngữ SQL</vt:lpstr>
      <vt:lpstr>Nội dung</vt:lpstr>
      <vt:lpstr>Giới thiệu SQL</vt:lpstr>
      <vt:lpstr>Giới thiệu SQL</vt:lpstr>
      <vt:lpstr>Giới thiệu SQL</vt:lpstr>
      <vt:lpstr>Giới thiệu SQL</vt:lpstr>
      <vt:lpstr>Giới thiệu Microsoft SQL Server</vt:lpstr>
      <vt:lpstr>Giao diện đăng nhập</vt:lpstr>
      <vt:lpstr>Giao diện làm việc</vt:lpstr>
      <vt:lpstr>Giao diện truy vấn</vt:lpstr>
      <vt:lpstr>Các thao tác cơ bản</vt:lpstr>
      <vt:lpstr>Lệnh GO</vt:lpstr>
      <vt:lpstr>Lệnh GO</vt:lpstr>
      <vt:lpstr>Định nghĩa dữ liệu </vt:lpstr>
      <vt:lpstr>Định nghĩa dữ liệu</vt:lpstr>
      <vt:lpstr>Kiểu dữ liệu trong SQL</vt:lpstr>
      <vt:lpstr>Tạo CSDL</vt:lpstr>
      <vt:lpstr>Tạo CSDL</vt:lpstr>
      <vt:lpstr>Tạo CSDL</vt:lpstr>
      <vt:lpstr>Tạo CSDL</vt:lpstr>
      <vt:lpstr>Chỉnh sửa CSDL</vt:lpstr>
      <vt:lpstr>Xóa CSDL</vt:lpstr>
      <vt:lpstr>Tạo bảng</vt:lpstr>
      <vt:lpstr>Tạo bảng</vt:lpstr>
      <vt:lpstr>Tạo bảng</vt:lpstr>
      <vt:lpstr>Tạo bảng</vt:lpstr>
      <vt:lpstr>Tạo bảng</vt:lpstr>
      <vt:lpstr>Tạo bảng</vt:lpstr>
      <vt:lpstr>Tạo bảng</vt:lpstr>
      <vt:lpstr>Chỉnh sửa bảng</vt:lpstr>
      <vt:lpstr>Chỉnh sửa bảng</vt:lpstr>
      <vt:lpstr>Chỉnh sửa bảng</vt:lpstr>
      <vt:lpstr>Chỉnh sửa bảng</vt:lpstr>
      <vt:lpstr>Chỉnh sửa bảng</vt:lpstr>
      <vt:lpstr>Xóa bảng</vt:lpstr>
      <vt:lpstr>Xóa bảng</vt:lpstr>
      <vt:lpstr>Thao tác dữ liệu</vt:lpstr>
      <vt:lpstr>Truy vấn dữ liệu</vt:lpstr>
      <vt:lpstr>Truy vấn cơ bản</vt:lpstr>
      <vt:lpstr>SQL và ĐSQH   </vt:lpstr>
      <vt:lpstr>Ví dụ</vt:lpstr>
      <vt:lpstr>Mệnh đề SELECT</vt:lpstr>
      <vt:lpstr>Mệnh đề SELECT</vt:lpstr>
      <vt:lpstr>Mệnh đề SELECT</vt:lpstr>
      <vt:lpstr>Mệnh đề SELECT</vt:lpstr>
      <vt:lpstr>Mệnh đề SELECT</vt:lpstr>
      <vt:lpstr>Ví dụ</vt:lpstr>
      <vt:lpstr>Mệnh đề WHERE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Mệnh đề FROM</vt:lpstr>
      <vt:lpstr>Mệnh đề FROM</vt:lpstr>
      <vt:lpstr>Mệnh đề FROM</vt:lpstr>
      <vt:lpstr>Mệnh đề ORDER BY</vt:lpstr>
      <vt:lpstr>PowerPoint Presentation</vt:lpstr>
      <vt:lpstr>Phép toán tập hợp trong SQL</vt:lpstr>
      <vt:lpstr>Phép toán tập hợp trong SQL</vt:lpstr>
      <vt:lpstr>PowerPoint Presentation</vt:lpstr>
      <vt:lpstr>PowerPoint Presentation</vt:lpstr>
      <vt:lpstr>Truy vấn lồng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 và EXISTS</vt:lpstr>
      <vt:lpstr>Hàm kết hợp</vt:lpstr>
      <vt:lpstr>PowerPoint Presentation</vt:lpstr>
      <vt:lpstr>PowerPoint Presentation</vt:lpstr>
      <vt:lpstr>PowerPoint Presentation</vt:lpstr>
      <vt:lpstr>Gom nhóm</vt:lpstr>
      <vt:lpstr>PowerPoint Presentation</vt:lpstr>
      <vt:lpstr>PowerPoint Presentation</vt:lpstr>
      <vt:lpstr>PowerPoint Presentation</vt:lpstr>
      <vt:lpstr>Điều kiện trên nhóm</vt:lpstr>
      <vt:lpstr>Ví dụ</vt:lpstr>
      <vt:lpstr>PowerPoint Presentation</vt:lpstr>
      <vt:lpstr>Nhận xét</vt:lpstr>
      <vt:lpstr>Nhận xét</vt:lpstr>
      <vt:lpstr>PowerPoint Presentation</vt:lpstr>
      <vt:lpstr>PowerPoint Presentation</vt:lpstr>
      <vt:lpstr>Một số dạng truy vấn khác</vt:lpstr>
      <vt:lpstr>Truy vấn con ở mệnh đề FROM</vt:lpstr>
      <vt:lpstr>Ví dụ</vt:lpstr>
      <vt:lpstr>Điều kiện kết ở mệnh đề FROM</vt:lpstr>
      <vt:lpstr>PowerPoint Presentation</vt:lpstr>
      <vt:lpstr>PowerPoint Presentation</vt:lpstr>
      <vt:lpstr>Cấu trúc CASE</vt:lpstr>
      <vt:lpstr>Ví dụ</vt:lpstr>
      <vt:lpstr>PowerPoint Presentation</vt:lpstr>
      <vt:lpstr>Kết luận</vt:lpstr>
      <vt:lpstr>Lệnh INSERT</vt:lpstr>
      <vt:lpstr>PowerPoint Presentation</vt:lpstr>
      <vt:lpstr>Nhận xét </vt:lpstr>
      <vt:lpstr>Lệnh DELETE </vt:lpstr>
      <vt:lpstr>Ví dụ</vt:lpstr>
      <vt:lpstr>PowerPoint Presentation</vt:lpstr>
      <vt:lpstr>Nhận xét </vt:lpstr>
      <vt:lpstr>Lệnh UPDATE </vt:lpstr>
      <vt:lpstr>PowerPoint Presentation</vt:lpstr>
      <vt:lpstr>PowerPoint Presentation</vt:lpstr>
      <vt:lpstr>Nhận xét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hoangha84</dc:creator>
  <cp:lastModifiedBy>Dell</cp:lastModifiedBy>
  <cp:revision>251</cp:revision>
  <cp:lastPrinted>2012-04-12T00:43:24Z</cp:lastPrinted>
  <dcterms:created xsi:type="dcterms:W3CDTF">2012-04-05T03:26:24Z</dcterms:created>
  <dcterms:modified xsi:type="dcterms:W3CDTF">2013-10-11T01:18:55Z</dcterms:modified>
</cp:coreProperties>
</file>